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89" r:id="rId4"/>
    <p:sldId id="262" r:id="rId5"/>
    <p:sldId id="263" r:id="rId6"/>
    <p:sldId id="281" r:id="rId7"/>
    <p:sldId id="286" r:id="rId8"/>
    <p:sldId id="265" r:id="rId9"/>
    <p:sldId id="266" r:id="rId10"/>
    <p:sldId id="268" r:id="rId11"/>
    <p:sldId id="279" r:id="rId12"/>
    <p:sldId id="272" r:id="rId13"/>
    <p:sldId id="273" r:id="rId14"/>
    <p:sldId id="274" r:id="rId15"/>
    <p:sldId id="275" r:id="rId16"/>
    <p:sldId id="276" r:id="rId17"/>
    <p:sldId id="277" r:id="rId18"/>
    <p:sldId id="28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0">
          <p15:clr>
            <a:srgbClr val="A4A3A4"/>
          </p15:clr>
        </p15:guide>
        <p15:guide id="2" pos="15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402" y="12"/>
      </p:cViewPr>
      <p:guideLst>
        <p:guide orient="horz" pos="2200"/>
        <p:guide pos="1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67B5E-9E03-4E91-B44D-0DF25687C252}" type="datetimeFigureOut">
              <a:rPr lang="en-IE" smtClean="0"/>
              <a:t>23/05/2019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DD6EF-67FC-496A-A8BD-AEDFE908949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751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B9BB4-A63D-C44D-B82C-0CFA5C57B5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D51FB-01BD-C843-B6A7-BAA1CE705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5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D51FB-01BD-C843-B6A7-BAA1CE7053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1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820E7A-B2B7-5543-8301-761EA9A2EE6B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B7F6AC9-8AEA-B34C-86C9-557100DE44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Gaelcholáiste</a:t>
            </a:r>
            <a:r>
              <a:rPr lang="en-US" dirty="0" smtClean="0"/>
              <a:t> </a:t>
            </a:r>
            <a:r>
              <a:rPr lang="en-US" dirty="0" err="1" smtClean="0"/>
              <a:t>Mhuire</a:t>
            </a:r>
            <a:r>
              <a:rPr lang="en-US" dirty="0" smtClean="0"/>
              <a:t> A.G.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</a:t>
            </a:r>
            <a:r>
              <a:rPr lang="en-US" sz="3200" dirty="0" err="1" smtClean="0"/>
              <a:t>Chéad</a:t>
            </a:r>
            <a:r>
              <a:rPr lang="en-US" sz="3200" dirty="0" smtClean="0"/>
              <a:t> </a:t>
            </a:r>
            <a:r>
              <a:rPr lang="en-US" sz="3200" dirty="0" err="1" smtClean="0"/>
              <a:t>Bhliain</a:t>
            </a:r>
            <a:r>
              <a:rPr lang="en-US" sz="3200" dirty="0" smtClean="0"/>
              <a:t> – 2019/20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74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-141194"/>
            <a:ext cx="8820150" cy="1044388"/>
          </a:xfrm>
        </p:spPr>
        <p:txBody>
          <a:bodyPr/>
          <a:lstStyle/>
          <a:p>
            <a:pPr algn="ctr"/>
            <a:r>
              <a:rPr lang="en-US" dirty="0" err="1" smtClean="0"/>
              <a:t>Leagan</a:t>
            </a:r>
            <a:r>
              <a:rPr lang="en-US" dirty="0" smtClean="0"/>
              <a:t> </a:t>
            </a:r>
            <a:r>
              <a:rPr lang="en-US" dirty="0" err="1" smtClean="0"/>
              <a:t>Amach</a:t>
            </a:r>
            <a:r>
              <a:rPr lang="en-US" dirty="0" smtClean="0"/>
              <a:t> an </a:t>
            </a:r>
            <a:r>
              <a:rPr lang="en-US" dirty="0" err="1" smtClean="0"/>
              <a:t>Lae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2782" y="17528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 Box 287"/>
          <p:cNvSpPr txBox="1"/>
          <p:nvPr/>
        </p:nvSpPr>
        <p:spPr>
          <a:xfrm>
            <a:off x="482782" y="903194"/>
            <a:ext cx="7797498" cy="559458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en-US" sz="2400" b="1" dirty="0" smtClean="0">
                <a:solidFill>
                  <a:schemeClr val="bg1"/>
                </a:solidFill>
                <a:ea typeface="ＭＳ Ｐ明朝"/>
                <a:cs typeface="Times New Roman"/>
              </a:rPr>
              <a:t>7.45</a:t>
            </a:r>
            <a:r>
              <a:rPr lang="en-US" sz="2400" b="1" dirty="0" smtClean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 </a:t>
            </a:r>
            <a:r>
              <a:rPr lang="en-US" sz="2400" b="1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– 8.30: Club </a:t>
            </a:r>
            <a:r>
              <a:rPr lang="en-US" sz="2400" b="1" dirty="0" err="1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bricfeasta</a:t>
            </a:r>
            <a:r>
              <a:rPr lang="en-US" sz="2400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  - optional breakfast available to </a:t>
            </a:r>
            <a:r>
              <a:rPr lang="en-US" sz="2400" dirty="0" smtClean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all </a:t>
            </a:r>
            <a:r>
              <a:rPr lang="en-US" sz="2400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students</a:t>
            </a:r>
            <a:r>
              <a:rPr lang="en-US" sz="2400" dirty="0" smtClean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.</a:t>
            </a:r>
          </a:p>
          <a:p>
            <a:pPr>
              <a:spcAft>
                <a:spcPts val="1000"/>
              </a:spcAft>
            </a:pPr>
            <a:r>
              <a:rPr lang="en-US" sz="2400" b="1" dirty="0" smtClean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8.30 </a:t>
            </a:r>
            <a:r>
              <a:rPr lang="en-US" sz="2400" b="1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– 8.40: </a:t>
            </a:r>
            <a:r>
              <a:rPr lang="en-US" sz="2400" b="1" dirty="0" err="1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Ullmhú</a:t>
            </a:r>
            <a:r>
              <a:rPr lang="en-US" sz="2400" b="1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 dos </a:t>
            </a:r>
            <a:r>
              <a:rPr lang="en-US" sz="2400" b="1" dirty="0" err="1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na</a:t>
            </a:r>
            <a:r>
              <a:rPr lang="en-US" sz="2400" b="1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ranganna</a:t>
            </a:r>
            <a:r>
              <a:rPr lang="en-US" sz="2400" b="1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 – </a:t>
            </a:r>
            <a:r>
              <a:rPr lang="en-US" sz="2400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students </a:t>
            </a:r>
            <a:r>
              <a:rPr lang="en-US" sz="2400" dirty="0" err="1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organise</a:t>
            </a:r>
            <a:r>
              <a:rPr lang="en-US" sz="2400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 themselves for classes</a:t>
            </a:r>
            <a:r>
              <a:rPr lang="en-US" sz="2400" dirty="0" smtClean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.</a:t>
            </a:r>
            <a:endParaRPr lang="en-US" dirty="0">
              <a:solidFill>
                <a:schemeClr val="bg1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8.40 </a:t>
            </a:r>
            <a:r>
              <a:rPr lang="en-US" sz="2800" b="1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– 10.40: 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Rang </a:t>
            </a:r>
            <a:r>
              <a:rPr lang="en-US" sz="2800" dirty="0" smtClean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1-3</a:t>
            </a:r>
            <a:endParaRPr lang="en-US" sz="2000" dirty="0">
              <a:solidFill>
                <a:srgbClr val="FFFF00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10.40 – 10.55: </a:t>
            </a:r>
            <a:r>
              <a:rPr lang="en-US" sz="2800" dirty="0" err="1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Sos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 (Break</a:t>
            </a:r>
            <a:r>
              <a:rPr lang="en-US" sz="2800" dirty="0" smtClean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)</a:t>
            </a:r>
            <a:endParaRPr lang="en-US" sz="2000" dirty="0">
              <a:solidFill>
                <a:srgbClr val="FFFF00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10.55 – 12.55: 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Rang </a:t>
            </a:r>
            <a:r>
              <a:rPr lang="en-US" sz="2800" dirty="0" smtClean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4-6</a:t>
            </a:r>
            <a:endParaRPr lang="en-US" sz="2000" dirty="0">
              <a:solidFill>
                <a:srgbClr val="FFFF00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800" b="1" dirty="0" smtClean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12.55 – </a:t>
            </a:r>
            <a:r>
              <a:rPr lang="en-US" sz="2800" b="1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13.25: </a:t>
            </a:r>
            <a:r>
              <a:rPr lang="en-US" sz="2800" dirty="0" err="1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Lón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 (Lunch)</a:t>
            </a:r>
            <a:endParaRPr lang="en-US" sz="2000" dirty="0">
              <a:solidFill>
                <a:srgbClr val="FFFF00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800" dirty="0" err="1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Fanann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daltaí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 1AG </a:t>
            </a:r>
            <a:r>
              <a:rPr lang="en-US" sz="2800" dirty="0" err="1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ar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 </a:t>
            </a:r>
            <a:r>
              <a:rPr lang="en-US" sz="2800" dirty="0" err="1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scoil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 don </a:t>
            </a:r>
            <a:r>
              <a:rPr lang="en-US" sz="2800" dirty="0" err="1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lón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. 1AG Students remain at school for lunch break.</a:t>
            </a:r>
            <a:endParaRPr lang="en-US" sz="2000" dirty="0">
              <a:solidFill>
                <a:srgbClr val="FFFF00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800" b="1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13.25 – 15.25: </a:t>
            </a:r>
            <a:r>
              <a:rPr lang="en-US" sz="2800" dirty="0">
                <a:solidFill>
                  <a:srgbClr val="FFFF00"/>
                </a:solidFill>
                <a:effectLst/>
                <a:ea typeface="ＭＳ Ｐ明朝"/>
                <a:cs typeface="Times New Roman"/>
              </a:rPr>
              <a:t>Rang 7-9</a:t>
            </a:r>
            <a:endParaRPr lang="en-US" sz="2000" dirty="0">
              <a:solidFill>
                <a:srgbClr val="FFFF00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 </a:t>
            </a:r>
            <a:endParaRPr lang="en-US" dirty="0">
              <a:solidFill>
                <a:schemeClr val="bg1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400" b="1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 </a:t>
            </a:r>
            <a:endParaRPr lang="en-US" dirty="0">
              <a:solidFill>
                <a:schemeClr val="bg1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 </a:t>
            </a:r>
            <a:endParaRPr lang="en-US" dirty="0">
              <a:solidFill>
                <a:schemeClr val="bg1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 </a:t>
            </a:r>
            <a:endParaRPr lang="en-US" dirty="0">
              <a:solidFill>
                <a:schemeClr val="bg1"/>
              </a:solidFill>
              <a:effectLst/>
              <a:ea typeface="ＭＳ Ｐ明朝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bg1"/>
                </a:solidFill>
                <a:effectLst/>
                <a:ea typeface="ＭＳ Ｐ明朝"/>
                <a:cs typeface="Times New Roman"/>
              </a:rPr>
              <a:t> </a:t>
            </a:r>
            <a:endParaRPr lang="en-US" dirty="0">
              <a:solidFill>
                <a:schemeClr val="bg1"/>
              </a:solidFill>
              <a:effectLst/>
              <a:ea typeface="ＭＳ Ｐ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70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772" y="-76200"/>
            <a:ext cx="7583487" cy="1044388"/>
          </a:xfrm>
        </p:spPr>
        <p:txBody>
          <a:bodyPr/>
          <a:lstStyle/>
          <a:p>
            <a:pPr algn="ctr"/>
            <a:r>
              <a:rPr lang="en-US" u="sng" dirty="0" err="1" smtClean="0"/>
              <a:t>Meitheal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0448" y="1251652"/>
            <a:ext cx="79321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Youth Leadership </a:t>
            </a:r>
            <a:r>
              <a:rPr lang="en-US" sz="2200" dirty="0" err="1" smtClean="0">
                <a:solidFill>
                  <a:schemeClr val="bg1"/>
                </a:solidFill>
              </a:rPr>
              <a:t>Programme</a:t>
            </a:r>
            <a:r>
              <a:rPr lang="en-US" sz="2200" dirty="0" smtClean="0">
                <a:solidFill>
                  <a:schemeClr val="bg1"/>
                </a:solidFill>
              </a:rPr>
              <a:t>  - 10 5</a:t>
            </a:r>
            <a:r>
              <a:rPr lang="en-US" sz="2200" baseline="30000" dirty="0" smtClean="0">
                <a:solidFill>
                  <a:schemeClr val="bg1"/>
                </a:solidFill>
              </a:rPr>
              <a:t>th</a:t>
            </a:r>
            <a:r>
              <a:rPr lang="en-US" sz="2200" dirty="0" smtClean="0">
                <a:solidFill>
                  <a:schemeClr val="bg1"/>
                </a:solidFill>
              </a:rPr>
              <a:t> Year students 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Recently completed a full weeks training in </a:t>
            </a:r>
            <a:r>
              <a:rPr lang="en-US" sz="2200" dirty="0" err="1" smtClean="0">
                <a:solidFill>
                  <a:schemeClr val="bg1"/>
                </a:solidFill>
              </a:rPr>
              <a:t>Scala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rgbClr val="FFFF00"/>
                </a:solidFill>
              </a:rPr>
              <a:t>JCH </a:t>
            </a:r>
            <a:r>
              <a:rPr lang="en-US" sz="2200" dirty="0" smtClean="0">
                <a:solidFill>
                  <a:schemeClr val="bg1"/>
                </a:solidFill>
              </a:rPr>
              <a:t>– Justice, Compassion &amp; </a:t>
            </a:r>
            <a:r>
              <a:rPr lang="en-US" sz="2200" dirty="0" err="1" smtClean="0">
                <a:solidFill>
                  <a:schemeClr val="bg1"/>
                </a:solidFill>
              </a:rPr>
              <a:t>Humilty</a:t>
            </a:r>
            <a:r>
              <a:rPr lang="en-US" sz="2200" dirty="0" smtClean="0">
                <a:solidFill>
                  <a:schemeClr val="bg1"/>
                </a:solidFill>
              </a:rPr>
              <a:t> will be the foundation of all our work with your sons and daughters</a:t>
            </a:r>
            <a:endParaRPr lang="en-US" sz="2200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Ag </a:t>
            </a:r>
            <a:r>
              <a:rPr lang="en-US" sz="2200" dirty="0" err="1" smtClean="0">
                <a:solidFill>
                  <a:schemeClr val="bg1"/>
                </a:solidFill>
              </a:rPr>
              <a:t>socrú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isteach</a:t>
            </a:r>
            <a:r>
              <a:rPr lang="en-US" sz="2200" dirty="0" smtClean="0">
                <a:solidFill>
                  <a:schemeClr val="bg1"/>
                </a:solidFill>
              </a:rPr>
              <a:t> - Help the 1</a:t>
            </a:r>
            <a:r>
              <a:rPr lang="en-US" sz="2200" baseline="30000" dirty="0" smtClean="0">
                <a:solidFill>
                  <a:schemeClr val="bg1"/>
                </a:solidFill>
              </a:rPr>
              <a:t>st</a:t>
            </a:r>
            <a:r>
              <a:rPr lang="en-US" sz="2200" dirty="0" smtClean="0">
                <a:solidFill>
                  <a:schemeClr val="bg1"/>
                </a:solidFill>
              </a:rPr>
              <a:t> years to settle in -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Icebreakers, Team Building, Events throughout the year</a:t>
            </a:r>
          </a:p>
          <a:p>
            <a:pPr marL="285750" indent="-285750">
              <a:buFont typeface="Arial"/>
              <a:buChar char="•"/>
            </a:pPr>
            <a:endParaRPr lang="en-US" sz="2200" dirty="0" smtClean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err="1" smtClean="0">
                <a:solidFill>
                  <a:schemeClr val="bg1"/>
                </a:solidFill>
              </a:rPr>
              <a:t>Cairdeas</a:t>
            </a:r>
            <a:r>
              <a:rPr lang="en-US" sz="2200" dirty="0" smtClean="0">
                <a:solidFill>
                  <a:schemeClr val="bg1"/>
                </a:solidFill>
              </a:rPr>
              <a:t> &amp; </a:t>
            </a:r>
            <a:r>
              <a:rPr lang="en-US" sz="2200" dirty="0" err="1" smtClean="0">
                <a:solidFill>
                  <a:schemeClr val="bg1"/>
                </a:solidFill>
              </a:rPr>
              <a:t>Scileanna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Sóisialta</a:t>
            </a:r>
            <a:r>
              <a:rPr lang="en-US" sz="2200" dirty="0" smtClean="0">
                <a:solidFill>
                  <a:schemeClr val="bg1"/>
                </a:solidFill>
              </a:rPr>
              <a:t>: Developing new friendships &amp; social skills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err="1" smtClean="0">
                <a:solidFill>
                  <a:schemeClr val="bg1"/>
                </a:solidFill>
              </a:rPr>
              <a:t>Príomhaidhm</a:t>
            </a:r>
            <a:r>
              <a:rPr lang="en-US" sz="2200" dirty="0" smtClean="0">
                <a:solidFill>
                  <a:schemeClr val="bg1"/>
                </a:solidFill>
              </a:rPr>
              <a:t> – To be there for them as someone in school they can go and talk to, advice, </a:t>
            </a:r>
            <a:r>
              <a:rPr lang="en-US" sz="2200" dirty="0" err="1" smtClean="0">
                <a:solidFill>
                  <a:schemeClr val="bg1"/>
                </a:solidFill>
              </a:rPr>
              <a:t>treoir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164" y="143600"/>
            <a:ext cx="1514476" cy="1072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87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gCaigdeáin</a:t>
            </a:r>
            <a:r>
              <a:rPr lang="en-US" dirty="0" smtClean="0"/>
              <a:t> – Our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Cuirimid</a:t>
            </a:r>
            <a:r>
              <a:rPr lang="en-US" sz="2800" dirty="0" smtClean="0"/>
              <a:t> </a:t>
            </a:r>
            <a:r>
              <a:rPr lang="en-US" sz="2800" dirty="0" err="1" smtClean="0"/>
              <a:t>béim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scoil</a:t>
            </a:r>
            <a:r>
              <a:rPr lang="en-US" sz="2800" dirty="0" smtClean="0"/>
              <a:t> </a:t>
            </a:r>
            <a:r>
              <a:rPr lang="en-US" sz="2800" dirty="0" err="1" smtClean="0"/>
              <a:t>seo</a:t>
            </a:r>
            <a:r>
              <a:rPr lang="en-US" sz="2800" dirty="0" smtClean="0"/>
              <a:t> </a:t>
            </a:r>
            <a:r>
              <a:rPr lang="en-US" sz="2800" dirty="0" err="1" smtClean="0"/>
              <a:t>ar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focail</a:t>
            </a:r>
            <a:r>
              <a:rPr lang="en-US" dirty="0"/>
              <a:t>: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01984" y="2233123"/>
            <a:ext cx="4298757" cy="41549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ga-IE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Meas</a:t>
            </a:r>
          </a:p>
          <a:p>
            <a:pPr algn="ctr"/>
            <a:r>
              <a:rPr lang="ga-IE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&amp;</a:t>
            </a:r>
          </a:p>
          <a:p>
            <a:pPr algn="ctr"/>
            <a:r>
              <a:rPr lang="ga-IE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Iarracht</a:t>
            </a:r>
            <a:endParaRPr lang="ga-IE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056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922"/>
            <a:ext cx="7583487" cy="1044388"/>
          </a:xfrm>
        </p:spPr>
        <p:txBody>
          <a:bodyPr/>
          <a:lstStyle/>
          <a:p>
            <a:pPr algn="ctr"/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gCaigdeáin</a:t>
            </a:r>
            <a:r>
              <a:rPr lang="en-US" dirty="0" smtClean="0"/>
              <a:t> – Our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81" y="1233055"/>
            <a:ext cx="7583487" cy="4208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1) </a:t>
            </a:r>
            <a:r>
              <a:rPr lang="en-US" sz="2400" b="1" u="sng" dirty="0" err="1" smtClean="0"/>
              <a:t>Tinreamh</a:t>
            </a:r>
            <a:r>
              <a:rPr lang="en-US" sz="2400" b="1" u="sng" dirty="0" smtClean="0"/>
              <a:t> – Attendance:</a:t>
            </a:r>
          </a:p>
          <a:p>
            <a:r>
              <a:rPr lang="en-US" sz="2400" dirty="0" smtClean="0"/>
              <a:t>Monitored closely by the year head.</a:t>
            </a:r>
          </a:p>
          <a:p>
            <a:r>
              <a:rPr lang="en-US" sz="2400" dirty="0" smtClean="0"/>
              <a:t>Absences must be explained in writing with a note on return.</a:t>
            </a:r>
          </a:p>
          <a:p>
            <a:r>
              <a:rPr lang="en-US" sz="2400" dirty="0" smtClean="0"/>
              <a:t>If a student is absent for three days without notice from the parent/guardian, the school will make contact.</a:t>
            </a:r>
          </a:p>
          <a:p>
            <a:r>
              <a:rPr lang="en-US" sz="2400" dirty="0" smtClean="0"/>
              <a:t>Letter – 10 </a:t>
            </a:r>
            <a:r>
              <a:rPr lang="en-US" sz="2400" dirty="0" err="1" smtClean="0"/>
              <a:t>lá</a:t>
            </a:r>
            <a:endParaRPr lang="en-US" sz="2400" dirty="0" smtClean="0"/>
          </a:p>
          <a:p>
            <a:r>
              <a:rPr lang="en-US" sz="2400" dirty="0" smtClean="0"/>
              <a:t>NEWB – 20 </a:t>
            </a:r>
            <a:r>
              <a:rPr lang="en-US" sz="2400" dirty="0" err="1" smtClean="0"/>
              <a:t>lá</a:t>
            </a:r>
            <a:endParaRPr lang="en-US" sz="2400" dirty="0" smtClean="0"/>
          </a:p>
          <a:p>
            <a:r>
              <a:rPr lang="en-US" sz="2400" dirty="0" smtClean="0"/>
              <a:t>Awards – Recognition for Attendance</a:t>
            </a:r>
          </a:p>
        </p:txBody>
      </p:sp>
      <p:sp>
        <p:nvSpPr>
          <p:cNvPr id="5" name="Rectangle 4"/>
          <p:cNvSpPr/>
          <p:nvPr/>
        </p:nvSpPr>
        <p:spPr>
          <a:xfrm rot="20805691">
            <a:off x="2440255" y="4741155"/>
            <a:ext cx="61924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FFFF00"/>
                </a:solidFill>
              </a:rPr>
              <a:t>If the students are not here, </a:t>
            </a:r>
            <a:endParaRPr lang="en-US" sz="2400" b="1" i="1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FFFF00"/>
                </a:solidFill>
              </a:rPr>
              <a:t>they </a:t>
            </a:r>
            <a:r>
              <a:rPr lang="en-US" sz="2400" b="1" i="1" dirty="0">
                <a:solidFill>
                  <a:srgbClr val="FFFF00"/>
                </a:solidFill>
              </a:rPr>
              <a:t>cannot learn!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106471">
            <a:off x="6876288" y="1162290"/>
            <a:ext cx="1467203" cy="79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0"/>
            <a:ext cx="7583487" cy="1044388"/>
          </a:xfrm>
        </p:spPr>
        <p:txBody>
          <a:bodyPr/>
          <a:lstStyle/>
          <a:p>
            <a:pPr algn="ctr"/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gCaigdeáin</a:t>
            </a:r>
            <a:r>
              <a:rPr lang="en-US" dirty="0" smtClean="0"/>
              <a:t> – Our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918" y="1206244"/>
            <a:ext cx="7583487" cy="4208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/>
              <a:t>2</a:t>
            </a:r>
            <a:r>
              <a:rPr lang="en-US" sz="2800" b="1" u="sng" dirty="0" smtClean="0"/>
              <a:t>) </a:t>
            </a:r>
            <a:r>
              <a:rPr lang="en-US" sz="2800" b="1" u="sng" dirty="0" err="1" smtClean="0"/>
              <a:t>Poncúlacht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- Punctuality</a:t>
            </a:r>
          </a:p>
          <a:p>
            <a:r>
              <a:rPr lang="en-US" sz="2800" dirty="0" smtClean="0"/>
              <a:t>Aim to be in school before 8.30a.m.</a:t>
            </a:r>
          </a:p>
          <a:p>
            <a:r>
              <a:rPr lang="en-US" sz="2800" dirty="0"/>
              <a:t>Explanation in writing in the school diary if a student is late</a:t>
            </a:r>
          </a:p>
          <a:p>
            <a:r>
              <a:rPr lang="en-US" sz="2800" dirty="0" smtClean="0"/>
              <a:t>Punctuality during the school day also important</a:t>
            </a:r>
          </a:p>
          <a:p>
            <a:r>
              <a:rPr lang="en-US" sz="2800" dirty="0" smtClean="0"/>
              <a:t>Pattern….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4969" y="4220857"/>
            <a:ext cx="4630489" cy="231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1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gCaigdeáin</a:t>
            </a:r>
            <a:r>
              <a:rPr lang="en-US" dirty="0" smtClean="0"/>
              <a:t> – Our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3) </a:t>
            </a:r>
            <a:r>
              <a:rPr lang="en-US" sz="2800" b="1" u="sng" dirty="0" err="1" smtClean="0"/>
              <a:t>Éide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Scoile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– Uniform:</a:t>
            </a:r>
          </a:p>
          <a:p>
            <a:r>
              <a:rPr lang="en-US" sz="2800" dirty="0" smtClean="0"/>
              <a:t>School Uniform must be worn with the correct black shoes</a:t>
            </a:r>
          </a:p>
          <a:p>
            <a:r>
              <a:rPr lang="en-US" sz="2800" dirty="0" smtClean="0"/>
              <a:t>School Tracksuit on P.E. Day or Match days only</a:t>
            </a:r>
          </a:p>
          <a:p>
            <a:r>
              <a:rPr lang="en-US" sz="2800" dirty="0" smtClean="0"/>
              <a:t>Please provide a note in the diary to explain any issues with uniform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5672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gCaigdeáin</a:t>
            </a:r>
            <a:r>
              <a:rPr lang="en-US" dirty="0" smtClean="0"/>
              <a:t> – Our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826" y="1552490"/>
            <a:ext cx="7583487" cy="4208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u="sng" dirty="0" smtClean="0"/>
              <a:t>4) An </a:t>
            </a:r>
            <a:r>
              <a:rPr lang="en-US" sz="2400" b="1" u="sng" dirty="0" err="1" smtClean="0"/>
              <a:t>Ghaeilge</a:t>
            </a:r>
            <a:r>
              <a:rPr lang="en-US" sz="2400" b="1" u="sng" dirty="0" smtClean="0"/>
              <a:t>:</a:t>
            </a:r>
          </a:p>
          <a:p>
            <a:r>
              <a:rPr lang="en-US" sz="2400" dirty="0" smtClean="0"/>
              <a:t>Is </a:t>
            </a:r>
            <a:r>
              <a:rPr lang="en-US" sz="2400" dirty="0" err="1" smtClean="0"/>
              <a:t>Gaelcholáiste</a:t>
            </a:r>
            <a:r>
              <a:rPr lang="en-US" sz="2400" dirty="0" smtClean="0"/>
              <a:t> </a:t>
            </a:r>
            <a:r>
              <a:rPr lang="en-US" sz="2400" dirty="0" err="1" smtClean="0"/>
              <a:t>í</a:t>
            </a:r>
            <a:r>
              <a:rPr lang="en-US" sz="2400" dirty="0" smtClean="0"/>
              <a:t> an </a:t>
            </a:r>
            <a:r>
              <a:rPr lang="en-US" sz="2400" dirty="0" err="1" smtClean="0"/>
              <a:t>scoil</a:t>
            </a:r>
            <a:r>
              <a:rPr lang="en-US" sz="2400" dirty="0" smtClean="0"/>
              <a:t> </a:t>
            </a:r>
            <a:r>
              <a:rPr lang="en-US" sz="2400" dirty="0" err="1" smtClean="0"/>
              <a:t>seo</a:t>
            </a:r>
            <a:endParaRPr lang="en-US" sz="2400" dirty="0" smtClean="0"/>
          </a:p>
          <a:p>
            <a:r>
              <a:rPr lang="en-US" sz="2400" dirty="0" err="1" smtClean="0"/>
              <a:t>Iarracht</a:t>
            </a:r>
            <a:r>
              <a:rPr lang="en-US" sz="2400" dirty="0"/>
              <a:t> </a:t>
            </a:r>
            <a:r>
              <a:rPr lang="en-US" sz="2400" dirty="0" smtClean="0"/>
              <a:t>a </a:t>
            </a:r>
            <a:r>
              <a:rPr lang="en-US" sz="2400" dirty="0" err="1" smtClean="0"/>
              <a:t>dhéanamh</a:t>
            </a:r>
            <a:r>
              <a:rPr lang="en-US" sz="2400" dirty="0" smtClean="0"/>
              <a:t> – make an effort</a:t>
            </a:r>
          </a:p>
          <a:p>
            <a:r>
              <a:rPr lang="en-US" sz="2400" dirty="0" err="1" smtClean="0"/>
              <a:t>Meas</a:t>
            </a:r>
            <a:r>
              <a:rPr lang="en-US" sz="2400" dirty="0" smtClean="0"/>
              <a:t> </a:t>
            </a:r>
            <a:r>
              <a:rPr lang="en-US" sz="2400" dirty="0" err="1" smtClean="0"/>
              <a:t>ar</a:t>
            </a:r>
            <a:r>
              <a:rPr lang="en-US" sz="2400" dirty="0" smtClean="0"/>
              <a:t> an </a:t>
            </a:r>
            <a:r>
              <a:rPr lang="en-US" sz="2400" dirty="0" err="1" smtClean="0"/>
              <a:t>dteanga</a:t>
            </a:r>
            <a:r>
              <a:rPr lang="en-US" sz="2400" dirty="0" smtClean="0"/>
              <a:t> – respect for the language</a:t>
            </a:r>
          </a:p>
          <a:p>
            <a:r>
              <a:rPr lang="en-US" sz="2400" dirty="0" err="1" smtClean="0"/>
              <a:t>Béim</a:t>
            </a:r>
            <a:r>
              <a:rPr lang="en-US" sz="2400" dirty="0" smtClean="0"/>
              <a:t> </a:t>
            </a:r>
            <a:r>
              <a:rPr lang="en-US" sz="2400" dirty="0" err="1" smtClean="0"/>
              <a:t>ar</a:t>
            </a:r>
            <a:r>
              <a:rPr lang="en-US" sz="2400" dirty="0" smtClean="0"/>
              <a:t> </a:t>
            </a:r>
            <a:r>
              <a:rPr lang="en-US" sz="2400" dirty="0" err="1" smtClean="0"/>
              <a:t>chumarsáid</a:t>
            </a:r>
            <a:r>
              <a:rPr lang="en-US" sz="2400" dirty="0" smtClean="0"/>
              <a:t> leis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múinteoirí</a:t>
            </a:r>
            <a:r>
              <a:rPr lang="en-US" sz="2400" dirty="0" smtClean="0"/>
              <a:t> as </a:t>
            </a:r>
            <a:r>
              <a:rPr lang="en-US" sz="2400" dirty="0" err="1" smtClean="0"/>
              <a:t>Gaeilge</a:t>
            </a:r>
            <a:r>
              <a:rPr lang="en-US" sz="2400" dirty="0" smtClean="0"/>
              <a:t> – communicate with teachers through Irish</a:t>
            </a:r>
          </a:p>
          <a:p>
            <a:r>
              <a:rPr lang="en-US" sz="2400" dirty="0" err="1" smtClean="0"/>
              <a:t>Tacaíocht</a:t>
            </a:r>
            <a:r>
              <a:rPr lang="en-US" sz="2400" dirty="0"/>
              <a:t> </a:t>
            </a:r>
            <a:r>
              <a:rPr lang="en-US" sz="2400" dirty="0" smtClean="0"/>
              <a:t>– Support</a:t>
            </a:r>
          </a:p>
          <a:p>
            <a:r>
              <a:rPr lang="en-US" sz="2400" dirty="0" err="1" smtClean="0"/>
              <a:t>Bileog</a:t>
            </a:r>
            <a:r>
              <a:rPr lang="en-US" sz="2400" dirty="0"/>
              <a:t> </a:t>
            </a:r>
            <a:r>
              <a:rPr lang="en-US" sz="2400" dirty="0" smtClean="0"/>
              <a:t>mar </a:t>
            </a:r>
            <a:r>
              <a:rPr lang="en-US" sz="2400" dirty="0" err="1" smtClean="0"/>
              <a:t>chabhair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9626" y="5860813"/>
            <a:ext cx="1994374" cy="99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83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4636"/>
            <a:ext cx="7583487" cy="1044388"/>
          </a:xfrm>
        </p:spPr>
        <p:txBody>
          <a:bodyPr/>
          <a:lstStyle/>
          <a:p>
            <a:pPr algn="ctr"/>
            <a:r>
              <a:rPr lang="en-US" dirty="0" err="1" smtClean="0"/>
              <a:t>Ár</a:t>
            </a:r>
            <a:r>
              <a:rPr lang="en-US" dirty="0" smtClean="0"/>
              <a:t> </a:t>
            </a:r>
            <a:r>
              <a:rPr lang="en-US" dirty="0" err="1" smtClean="0"/>
              <a:t>gCaigdeáin</a:t>
            </a:r>
            <a:r>
              <a:rPr lang="en-US" dirty="0" smtClean="0"/>
              <a:t> – Our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27" y="982036"/>
            <a:ext cx="7583487" cy="42089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5) </a:t>
            </a:r>
            <a:r>
              <a:rPr lang="en-US" sz="2800" b="1" u="sng" dirty="0" err="1" smtClean="0"/>
              <a:t>Obair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Bhaile</a:t>
            </a:r>
            <a:endParaRPr lang="en-US" sz="2800" b="1" u="sng" dirty="0" smtClean="0"/>
          </a:p>
          <a:p>
            <a:r>
              <a:rPr lang="en-US" dirty="0" smtClean="0"/>
              <a:t>An </a:t>
            </a:r>
            <a:r>
              <a:rPr lang="en-US" dirty="0" err="1" smtClean="0"/>
              <a:t>Dialann</a:t>
            </a:r>
            <a:r>
              <a:rPr lang="en-US" dirty="0" smtClean="0"/>
              <a:t> – Homework assigned will be on the Homework board in the classroom for students to write in their diary.</a:t>
            </a:r>
          </a:p>
          <a:p>
            <a:r>
              <a:rPr lang="en-US" dirty="0" err="1" smtClean="0"/>
              <a:t>Obair</a:t>
            </a:r>
            <a:r>
              <a:rPr lang="en-US" dirty="0" smtClean="0"/>
              <a:t> </a:t>
            </a:r>
            <a:r>
              <a:rPr lang="en-US" dirty="0" err="1" smtClean="0"/>
              <a:t>bhaile</a:t>
            </a:r>
            <a:r>
              <a:rPr lang="en-US" dirty="0" smtClean="0"/>
              <a:t> </a:t>
            </a:r>
            <a:r>
              <a:rPr lang="en-US" dirty="0" err="1" smtClean="0"/>
              <a:t>éagsúil</a:t>
            </a:r>
            <a:r>
              <a:rPr lang="en-US" dirty="0" smtClean="0"/>
              <a:t> – written, reading, research, learning, project, diagrams – All Homework!!!</a:t>
            </a:r>
          </a:p>
          <a:p>
            <a:r>
              <a:rPr lang="en-US" dirty="0" smtClean="0"/>
              <a:t>A comfortable homework/study area – desk, lamp etc.</a:t>
            </a:r>
          </a:p>
          <a:p>
            <a:r>
              <a:rPr lang="en-US" dirty="0" err="1" smtClean="0"/>
              <a:t>Cumarsáid</a:t>
            </a:r>
            <a:r>
              <a:rPr lang="en-US" dirty="0" smtClean="0"/>
              <a:t> – communicate issues to teachers - school diary.</a:t>
            </a:r>
          </a:p>
          <a:p>
            <a:r>
              <a:rPr lang="en-US" dirty="0" err="1" smtClean="0"/>
              <a:t>Freagracht</a:t>
            </a:r>
            <a:r>
              <a:rPr lang="en-US" dirty="0" smtClean="0"/>
              <a:t> – Responsibility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As </a:t>
            </a:r>
            <a:r>
              <a:rPr lang="en-US" dirty="0" err="1" smtClean="0">
                <a:solidFill>
                  <a:srgbClr val="FFFF00"/>
                </a:solidFill>
              </a:rPr>
              <a:t>Láthair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nó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Ar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Ghnó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Scoile</a:t>
            </a:r>
            <a:r>
              <a:rPr lang="en-US" dirty="0" smtClean="0">
                <a:solidFill>
                  <a:srgbClr val="FFFF00"/>
                </a:solidFill>
              </a:rPr>
              <a:t> (extra-curricular) – </a:t>
            </a:r>
            <a:r>
              <a:rPr lang="en-US" dirty="0" err="1" smtClean="0">
                <a:solidFill>
                  <a:srgbClr val="FFFF00"/>
                </a:solidFill>
              </a:rPr>
              <a:t>faigh</a:t>
            </a:r>
            <a:r>
              <a:rPr lang="en-US" dirty="0" smtClean="0">
                <a:solidFill>
                  <a:srgbClr val="FFFF00"/>
                </a:solidFill>
              </a:rPr>
              <a:t> an </a:t>
            </a:r>
            <a:r>
              <a:rPr lang="en-US" dirty="0" err="1" smtClean="0">
                <a:solidFill>
                  <a:srgbClr val="FFFF00"/>
                </a:solidFill>
              </a:rPr>
              <a:t>obair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bhaile</a:t>
            </a:r>
            <a:r>
              <a:rPr lang="en-US" dirty="0" smtClean="0">
                <a:solidFill>
                  <a:srgbClr val="FFFF00"/>
                </a:solidFill>
              </a:rPr>
              <a:t>…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9150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202" y="187036"/>
            <a:ext cx="7583487" cy="1044388"/>
          </a:xfrm>
        </p:spPr>
        <p:txBody>
          <a:bodyPr/>
          <a:lstStyle/>
          <a:p>
            <a:pPr algn="ctr"/>
            <a:r>
              <a:rPr lang="en-US" sz="4000" dirty="0" err="1" smtClean="0"/>
              <a:t>Buntáistí</a:t>
            </a:r>
            <a:r>
              <a:rPr lang="en-US" sz="4000" dirty="0" smtClean="0"/>
              <a:t> DEIS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6510" y="1633216"/>
            <a:ext cx="75822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</a:rPr>
              <a:t>Achmhainní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Breise</a:t>
            </a:r>
            <a:r>
              <a:rPr lang="en-US" sz="2800" dirty="0" smtClean="0">
                <a:solidFill>
                  <a:schemeClr val="bg1"/>
                </a:solidFill>
              </a:rPr>
              <a:t> – extra resources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e.g. an extra Guidance Counsellor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Club </a:t>
            </a:r>
            <a:r>
              <a:rPr lang="en-US" sz="2800" dirty="0" err="1" smtClean="0">
                <a:solidFill>
                  <a:schemeClr val="bg1"/>
                </a:solidFill>
              </a:rPr>
              <a:t>Bricfeasta</a:t>
            </a:r>
            <a:r>
              <a:rPr lang="en-US" sz="2800" dirty="0" smtClean="0">
                <a:solidFill>
                  <a:schemeClr val="bg1"/>
                </a:solidFill>
              </a:rPr>
              <a:t> – breakfast club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err="1" smtClean="0">
                <a:solidFill>
                  <a:schemeClr val="bg1"/>
                </a:solidFill>
              </a:rPr>
              <a:t>Lón</a:t>
            </a:r>
            <a:r>
              <a:rPr lang="en-US" sz="2800" dirty="0" smtClean="0">
                <a:solidFill>
                  <a:schemeClr val="bg1"/>
                </a:solidFill>
              </a:rPr>
              <a:t> – each student receives a lunch every day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Home School Liaison Officer 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	 </a:t>
            </a:r>
            <a:r>
              <a:rPr lang="en-US" sz="2800" dirty="0" err="1" smtClean="0">
                <a:solidFill>
                  <a:schemeClr val="bg1"/>
                </a:solidFill>
              </a:rPr>
              <a:t>Séamus</a:t>
            </a:r>
            <a:r>
              <a:rPr lang="en-US" sz="2800" dirty="0" smtClean="0">
                <a:solidFill>
                  <a:schemeClr val="bg1"/>
                </a:solidFill>
              </a:rPr>
              <a:t> Ó </a:t>
            </a:r>
            <a:r>
              <a:rPr lang="en-US" sz="2800" dirty="0" err="1" smtClean="0">
                <a:solidFill>
                  <a:schemeClr val="bg1"/>
                </a:solidFill>
              </a:rPr>
              <a:t>Muimhneacháin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89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345" y="0"/>
            <a:ext cx="8409710" cy="1044388"/>
          </a:xfrm>
        </p:spPr>
        <p:txBody>
          <a:bodyPr/>
          <a:lstStyle/>
          <a:p>
            <a:pPr algn="ctr"/>
            <a:r>
              <a:rPr lang="en-US" b="1" dirty="0" smtClean="0"/>
              <a:t>Mar </a:t>
            </a:r>
            <a:r>
              <a:rPr lang="en-US" b="1" dirty="0" err="1" smtClean="0"/>
              <a:t>thuismitheoir</a:t>
            </a:r>
            <a:r>
              <a:rPr lang="en-US" b="1" dirty="0" smtClean="0"/>
              <a:t>/</a:t>
            </a:r>
            <a:r>
              <a:rPr lang="en-US" b="1" dirty="0" err="1" smtClean="0"/>
              <a:t>chaomhnóir</a:t>
            </a:r>
            <a:r>
              <a:rPr lang="en-US" b="1" dirty="0" smtClean="0"/>
              <a:t>…?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998958"/>
            <a:ext cx="8409710" cy="4208930"/>
          </a:xfrm>
        </p:spPr>
        <p:txBody>
          <a:bodyPr>
            <a:noAutofit/>
          </a:bodyPr>
          <a:lstStyle/>
          <a:p>
            <a:r>
              <a:rPr lang="en-US" sz="2400" b="1" u="sng" dirty="0" err="1" smtClean="0"/>
              <a:t>Eagrúcháin</a:t>
            </a:r>
            <a:r>
              <a:rPr lang="en-US" sz="2400" b="1" u="sng" dirty="0" smtClean="0"/>
              <a:t> – </a:t>
            </a:r>
            <a:r>
              <a:rPr lang="en-US" sz="2400" b="1" u="sng" dirty="0" err="1" smtClean="0"/>
              <a:t>Organisation</a:t>
            </a:r>
            <a:endParaRPr lang="en-US" sz="2400" b="1" u="sng" dirty="0"/>
          </a:p>
          <a:p>
            <a:pPr marL="0" indent="0">
              <a:buNone/>
            </a:pPr>
            <a:r>
              <a:rPr lang="en-US" sz="2400" dirty="0" smtClean="0"/>
              <a:t>Stationary, Copybooks, Folders, Labels, P.E. Days, Homework Space</a:t>
            </a:r>
          </a:p>
          <a:p>
            <a:r>
              <a:rPr lang="en-US" sz="2400" b="1" u="sng" dirty="0" err="1" smtClean="0"/>
              <a:t>Tnútháin</a:t>
            </a:r>
            <a:r>
              <a:rPr lang="en-US" sz="2400" b="1" u="sng" dirty="0" smtClean="0"/>
              <a:t> – Expectations</a:t>
            </a:r>
          </a:p>
          <a:p>
            <a:pPr marL="0" indent="0">
              <a:buNone/>
            </a:pPr>
            <a:r>
              <a:rPr lang="en-US" sz="2400" dirty="0" smtClean="0"/>
              <a:t>Encouragement and Support to achieve</a:t>
            </a:r>
          </a:p>
          <a:p>
            <a:r>
              <a:rPr lang="en-US" sz="2400" b="1" u="sng" dirty="0" err="1" smtClean="0"/>
              <a:t>Eischuraclair</a:t>
            </a:r>
            <a:r>
              <a:rPr lang="en-US" sz="2400" b="1" u="sng" dirty="0" smtClean="0"/>
              <a:t> – Extra-Curricular</a:t>
            </a:r>
          </a:p>
          <a:p>
            <a:pPr marL="0" indent="0">
              <a:buNone/>
            </a:pPr>
            <a:r>
              <a:rPr lang="en-US" sz="2400" dirty="0" smtClean="0"/>
              <a:t>Encouragement to partake and to try new things</a:t>
            </a:r>
          </a:p>
          <a:p>
            <a:r>
              <a:rPr lang="en-US" sz="2400" b="1" u="sng" dirty="0" err="1" smtClean="0"/>
              <a:t>Tinreamh</a:t>
            </a:r>
            <a:r>
              <a:rPr lang="en-US" sz="2400" b="1" u="sng" dirty="0" smtClean="0"/>
              <a:t> &amp; </a:t>
            </a:r>
            <a:r>
              <a:rPr lang="en-US" sz="2400" b="1" u="sng" dirty="0" err="1" smtClean="0"/>
              <a:t>Poncúlacht</a:t>
            </a:r>
            <a:r>
              <a:rPr lang="en-US" sz="2400" b="1" u="sng" dirty="0" smtClean="0"/>
              <a:t> </a:t>
            </a:r>
            <a:r>
              <a:rPr lang="en-US" sz="2400" dirty="0" smtClean="0"/>
              <a:t>– Attendance &amp; Punctuality</a:t>
            </a:r>
          </a:p>
          <a:p>
            <a:r>
              <a:rPr lang="en-US" sz="2400" b="1" u="sng" dirty="0" err="1" smtClean="0"/>
              <a:t>Cumarsáid</a:t>
            </a:r>
            <a:r>
              <a:rPr lang="en-US" sz="2400" b="1" u="sng" dirty="0" smtClean="0"/>
              <a:t> </a:t>
            </a:r>
            <a:r>
              <a:rPr lang="en-US" sz="2400" b="1" dirty="0" smtClean="0"/>
              <a:t>- Communicate</a:t>
            </a:r>
          </a:p>
        </p:txBody>
      </p:sp>
    </p:spTree>
    <p:extLst>
      <p:ext uri="{BB962C8B-B14F-4D97-AF65-F5344CB8AC3E}">
        <p14:creationId xmlns:p14="http://schemas.microsoft.com/office/powerpoint/2010/main" val="76338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-114300"/>
            <a:ext cx="7583487" cy="1044388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Bhliainghrúpa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43000"/>
            <a:ext cx="7583487" cy="4208930"/>
          </a:xfrm>
        </p:spPr>
        <p:txBody>
          <a:bodyPr>
            <a:noAutofit/>
          </a:bodyPr>
          <a:lstStyle/>
          <a:p>
            <a:r>
              <a:rPr lang="en-US" sz="2600" dirty="0" err="1" smtClean="0"/>
              <a:t>Beidh</a:t>
            </a:r>
            <a:r>
              <a:rPr lang="en-US" sz="2600" dirty="0" smtClean="0"/>
              <a:t> 112 </a:t>
            </a:r>
            <a:r>
              <a:rPr lang="en-US" sz="2600" dirty="0" err="1" smtClean="0"/>
              <a:t>dalta</a:t>
            </a:r>
            <a:r>
              <a:rPr lang="en-US" sz="2600" dirty="0" smtClean="0"/>
              <a:t> </a:t>
            </a:r>
            <a:r>
              <a:rPr lang="en-US" sz="2600" dirty="0" err="1" smtClean="0"/>
              <a:t>sa</a:t>
            </a:r>
            <a:r>
              <a:rPr lang="en-US" sz="2600" dirty="0" smtClean="0"/>
              <a:t> </a:t>
            </a:r>
            <a:r>
              <a:rPr lang="en-US" sz="2600" dirty="0" err="1" smtClean="0"/>
              <a:t>chéad</a:t>
            </a:r>
            <a:r>
              <a:rPr lang="en-US" sz="2600" dirty="0" smtClean="0"/>
              <a:t> </a:t>
            </a:r>
            <a:r>
              <a:rPr lang="en-US" sz="2600" dirty="0" err="1" smtClean="0"/>
              <a:t>bhliain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2019/20.</a:t>
            </a:r>
          </a:p>
          <a:p>
            <a:r>
              <a:rPr lang="en-US" sz="2600" dirty="0" err="1" smtClean="0"/>
              <a:t>Roinnfear</a:t>
            </a:r>
            <a:r>
              <a:rPr lang="en-US" sz="2600" dirty="0" smtClean="0"/>
              <a:t> an </a:t>
            </a:r>
            <a:r>
              <a:rPr lang="en-US" sz="2600" dirty="0" err="1" smtClean="0"/>
              <a:t>grúpa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gceithre</a:t>
            </a:r>
            <a:r>
              <a:rPr lang="en-US" sz="2600" dirty="0" smtClean="0"/>
              <a:t> rang de 28 </a:t>
            </a:r>
            <a:r>
              <a:rPr lang="en-US" sz="2600" dirty="0" err="1" smtClean="0"/>
              <a:t>dalta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/>
              <a:t>(4 classes of 28 students)</a:t>
            </a:r>
          </a:p>
          <a:p>
            <a:r>
              <a:rPr lang="en-US" sz="2600" dirty="0" err="1" smtClean="0"/>
              <a:t>Beidh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daltaí</a:t>
            </a:r>
            <a:r>
              <a:rPr lang="en-US" sz="2600" dirty="0" smtClean="0"/>
              <a:t> </a:t>
            </a:r>
            <a:r>
              <a:rPr lang="en-US" sz="2600" dirty="0" err="1" smtClean="0"/>
              <a:t>lonnaithe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seomra</a:t>
            </a:r>
            <a:r>
              <a:rPr lang="en-US" sz="2600" dirty="0" smtClean="0"/>
              <a:t> </a:t>
            </a:r>
            <a:r>
              <a:rPr lang="en-US" sz="2600" dirty="0" err="1" smtClean="0"/>
              <a:t>ranga</a:t>
            </a:r>
            <a:r>
              <a:rPr lang="en-US" sz="2600" dirty="0" smtClean="0"/>
              <a:t> </a:t>
            </a:r>
            <a:r>
              <a:rPr lang="en-US" sz="2600" dirty="0" err="1" smtClean="0"/>
              <a:t>faoi</a:t>
            </a:r>
            <a:r>
              <a:rPr lang="en-US" sz="2600" dirty="0" smtClean="0"/>
              <a:t> </a:t>
            </a:r>
            <a:r>
              <a:rPr lang="en-US" sz="2600" dirty="0" err="1" smtClean="0"/>
              <a:t>leith</a:t>
            </a:r>
            <a:r>
              <a:rPr lang="en-US" sz="2600" dirty="0" smtClean="0"/>
              <a:t>. 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(Each class will be based in a set classroom – a comfortable environment which they make their own – responsibility)</a:t>
            </a:r>
          </a:p>
          <a:p>
            <a:r>
              <a:rPr lang="en-US" sz="2600" dirty="0" err="1" smtClean="0"/>
              <a:t>Seomraí</a:t>
            </a:r>
            <a:r>
              <a:rPr lang="en-US" sz="2600" dirty="0" smtClean="0"/>
              <a:t> </a:t>
            </a:r>
            <a:r>
              <a:rPr lang="en-US" sz="2600" dirty="0" err="1" smtClean="0"/>
              <a:t>eile</a:t>
            </a:r>
            <a:r>
              <a:rPr lang="en-US" sz="2600" dirty="0" smtClean="0"/>
              <a:t>: Labs, Computer Room, Music Room, Art Room, Hall, Gym, Resource Rooms.</a:t>
            </a:r>
          </a:p>
          <a:p>
            <a:pPr marL="0" indent="0"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375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-91965"/>
            <a:ext cx="7583487" cy="1044388"/>
          </a:xfrm>
        </p:spPr>
        <p:txBody>
          <a:bodyPr/>
          <a:lstStyle/>
          <a:p>
            <a:pPr algn="ctr"/>
            <a:r>
              <a:rPr lang="en-US" dirty="0" err="1" smtClean="0"/>
              <a:t>Áiseanna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Scoile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02511"/>
            <a:ext cx="7583487" cy="420893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Seomra</a:t>
            </a:r>
            <a:r>
              <a:rPr lang="en-US" sz="3200" dirty="0" smtClean="0"/>
              <a:t> </a:t>
            </a:r>
            <a:r>
              <a:rPr lang="en-US" sz="3200" dirty="0" err="1" smtClean="0"/>
              <a:t>Ceoil</a:t>
            </a:r>
            <a:r>
              <a:rPr lang="en-US" sz="3200" dirty="0" smtClean="0"/>
              <a:t> – Music Room</a:t>
            </a:r>
          </a:p>
          <a:p>
            <a:r>
              <a:rPr lang="en-US" sz="3200" dirty="0" err="1" smtClean="0"/>
              <a:t>Seomra</a:t>
            </a:r>
            <a:r>
              <a:rPr lang="en-US" sz="3200" dirty="0" smtClean="0"/>
              <a:t> </a:t>
            </a:r>
            <a:r>
              <a:rPr lang="en-US" sz="3200" dirty="0" err="1" smtClean="0"/>
              <a:t>Ealaíne</a:t>
            </a:r>
            <a:r>
              <a:rPr lang="en-US" sz="3200" dirty="0" smtClean="0"/>
              <a:t> – Art Room</a:t>
            </a:r>
          </a:p>
          <a:p>
            <a:r>
              <a:rPr lang="en-US" sz="3200" dirty="0" err="1" smtClean="0"/>
              <a:t>Seomra</a:t>
            </a:r>
            <a:r>
              <a:rPr lang="en-US" sz="3200" dirty="0" smtClean="0"/>
              <a:t> </a:t>
            </a:r>
            <a:r>
              <a:rPr lang="en-US" sz="3200" dirty="0" err="1" smtClean="0"/>
              <a:t>Eac</a:t>
            </a:r>
            <a:r>
              <a:rPr lang="en-US" sz="3200" dirty="0" smtClean="0"/>
              <a:t>. </a:t>
            </a:r>
            <a:r>
              <a:rPr lang="en-US" sz="3200" dirty="0" err="1" smtClean="0"/>
              <a:t>Bhaile</a:t>
            </a:r>
            <a:r>
              <a:rPr lang="en-US" sz="3200" dirty="0" smtClean="0"/>
              <a:t> </a:t>
            </a:r>
            <a:r>
              <a:rPr lang="mr-IN" sz="3200" dirty="0" smtClean="0"/>
              <a:t>–</a:t>
            </a:r>
            <a:r>
              <a:rPr lang="en-US" sz="3200" dirty="0" smtClean="0"/>
              <a:t> Home. Econ. Room</a:t>
            </a:r>
          </a:p>
          <a:p>
            <a:r>
              <a:rPr lang="en-US" sz="3200" dirty="0" err="1" smtClean="0"/>
              <a:t>Seomraí</a:t>
            </a:r>
            <a:r>
              <a:rPr lang="en-US" sz="3200" dirty="0" smtClean="0"/>
              <a:t> </a:t>
            </a:r>
            <a:r>
              <a:rPr lang="en-US" sz="3200" dirty="0" err="1" smtClean="0"/>
              <a:t>Acmhainne</a:t>
            </a:r>
            <a:r>
              <a:rPr lang="en-US" sz="3200" dirty="0" smtClean="0"/>
              <a:t> – Resource Rooms</a:t>
            </a:r>
          </a:p>
          <a:p>
            <a:r>
              <a:rPr lang="en-US" sz="3200" dirty="0" err="1" smtClean="0"/>
              <a:t>Halla</a:t>
            </a:r>
            <a:r>
              <a:rPr lang="en-US" sz="3200" dirty="0" smtClean="0"/>
              <a:t> </a:t>
            </a:r>
            <a:r>
              <a:rPr lang="en-US" sz="3200" dirty="0" err="1" smtClean="0"/>
              <a:t>Spóirt</a:t>
            </a:r>
            <a:r>
              <a:rPr lang="en-US" sz="3200" dirty="0" smtClean="0"/>
              <a:t> &amp; Gym</a:t>
            </a:r>
          </a:p>
          <a:p>
            <a:r>
              <a:rPr lang="en-US" sz="3200" dirty="0" err="1" smtClean="0"/>
              <a:t>Páirc</a:t>
            </a:r>
            <a:r>
              <a:rPr lang="en-US" sz="3200" dirty="0" smtClean="0"/>
              <a:t> </a:t>
            </a:r>
            <a:r>
              <a:rPr lang="en-US" sz="3200" dirty="0" err="1" smtClean="0"/>
              <a:t>imeartha</a:t>
            </a:r>
            <a:r>
              <a:rPr lang="en-US" sz="3200" dirty="0" smtClean="0"/>
              <a:t>, </a:t>
            </a:r>
            <a:r>
              <a:rPr lang="en-US" sz="3200" dirty="0" err="1" smtClean="0"/>
              <a:t>Páirc</a:t>
            </a:r>
            <a:r>
              <a:rPr lang="en-US" sz="3200" dirty="0" smtClean="0"/>
              <a:t> </a:t>
            </a:r>
            <a:r>
              <a:rPr lang="en-US" sz="3200" dirty="0" err="1" smtClean="0"/>
              <a:t>Astro</a:t>
            </a:r>
            <a:r>
              <a:rPr lang="en-US" sz="3200" dirty="0" smtClean="0"/>
              <a:t> &amp; </a:t>
            </a:r>
            <a:r>
              <a:rPr lang="en-US" sz="3200" dirty="0" err="1" smtClean="0"/>
              <a:t>Falla</a:t>
            </a:r>
            <a:r>
              <a:rPr lang="en-US" sz="3200" dirty="0" smtClean="0"/>
              <a:t> </a:t>
            </a:r>
            <a:r>
              <a:rPr lang="en-US" sz="3200" dirty="0" err="1" smtClean="0"/>
              <a:t>Iománaíochta</a:t>
            </a:r>
            <a:endParaRPr lang="en-US" sz="32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661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-76200"/>
            <a:ext cx="7583487" cy="1044388"/>
          </a:xfrm>
        </p:spPr>
        <p:txBody>
          <a:bodyPr/>
          <a:lstStyle/>
          <a:p>
            <a:pPr algn="ctr"/>
            <a:r>
              <a:rPr lang="en-US" dirty="0" err="1" smtClean="0"/>
              <a:t>Cumarsáid</a:t>
            </a:r>
            <a:r>
              <a:rPr lang="en-US" dirty="0" smtClean="0"/>
              <a:t> -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071" y="968188"/>
            <a:ext cx="7583487" cy="420893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</a:t>
            </a:r>
            <a:r>
              <a:rPr lang="en-US" sz="2400" dirty="0" err="1" smtClean="0"/>
              <a:t>Dialann</a:t>
            </a:r>
            <a:r>
              <a:rPr lang="en-US" sz="2400" dirty="0" smtClean="0"/>
              <a:t> </a:t>
            </a:r>
            <a:r>
              <a:rPr lang="en-US" sz="2400" dirty="0" err="1" smtClean="0"/>
              <a:t>Scoile</a:t>
            </a:r>
            <a:r>
              <a:rPr lang="en-US" sz="2400" dirty="0" smtClean="0"/>
              <a:t> – The School Journal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u="sng" dirty="0" err="1" smtClean="0"/>
              <a:t>Múinteoir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Ábhair</a:t>
            </a:r>
            <a:r>
              <a:rPr lang="en-US" sz="2400" u="sng" dirty="0" smtClean="0"/>
              <a:t> – Subject Teacher</a:t>
            </a:r>
          </a:p>
          <a:p>
            <a:endParaRPr lang="en-US" sz="2400" dirty="0"/>
          </a:p>
          <a:p>
            <a:r>
              <a:rPr lang="en-US" sz="2400" u="sng" dirty="0" err="1" smtClean="0"/>
              <a:t>Ceannaire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Bliana</a:t>
            </a:r>
            <a:r>
              <a:rPr lang="en-US" sz="2400" u="sng" dirty="0" smtClean="0"/>
              <a:t> – Year Head</a:t>
            </a:r>
          </a:p>
          <a:p>
            <a:endParaRPr lang="en-US" sz="2400" dirty="0" smtClean="0"/>
          </a:p>
        </p:txBody>
      </p:sp>
      <p:pic>
        <p:nvPicPr>
          <p:cNvPr id="4" name="Content Placeholder 4" descr="image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0" b="16712"/>
          <a:stretch/>
        </p:blipFill>
        <p:spPr>
          <a:xfrm>
            <a:off x="684443" y="1570625"/>
            <a:ext cx="3245216" cy="2031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40154" y="1570625"/>
            <a:ext cx="510224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Excellent communication resource</a:t>
            </a:r>
            <a:endParaRPr lang="en-US" sz="2200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200" dirty="0" smtClean="0">
                <a:solidFill>
                  <a:schemeClr val="bg1"/>
                </a:solidFill>
              </a:rPr>
              <a:t>Notes Section </a:t>
            </a: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– queries to teachers/year head</a:t>
            </a: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- explain absences/</a:t>
            </a:r>
            <a:r>
              <a:rPr lang="en-US" sz="2200" dirty="0" err="1" smtClean="0">
                <a:solidFill>
                  <a:schemeClr val="bg1"/>
                </a:solidFill>
              </a:rPr>
              <a:t>lates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>
                <a:solidFill>
                  <a:schemeClr val="bg1"/>
                </a:solidFill>
              </a:rPr>
              <a:t>	</a:t>
            </a:r>
            <a:r>
              <a:rPr lang="en-US" sz="2200" dirty="0" smtClean="0">
                <a:solidFill>
                  <a:schemeClr val="bg1"/>
                </a:solidFill>
              </a:rPr>
              <a:t>- permission to leave early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	- request a call back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9463" y="4509094"/>
            <a:ext cx="75041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- Teachers are always happy to discuss any subject specific queries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6554" y="5716632"/>
            <a:ext cx="75041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 - Concerns or queries outside of subject specific – pastoral care, attendance explanations, social or wellbeing.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13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Cumarsáid</a:t>
            </a:r>
            <a:r>
              <a:rPr lang="en-US" dirty="0" smtClean="0"/>
              <a:t> -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467781"/>
            <a:ext cx="8432799" cy="420893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An </a:t>
            </a:r>
            <a:r>
              <a:rPr lang="en-US" sz="2400" u="sng" dirty="0" err="1" smtClean="0"/>
              <a:t>Comhairleoir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Gairmthreoireach</a:t>
            </a:r>
            <a:r>
              <a:rPr lang="en-US" sz="2400" u="sng" dirty="0" smtClean="0"/>
              <a:t> : Guidance </a:t>
            </a:r>
            <a:r>
              <a:rPr lang="en-US" sz="2400" u="sng" dirty="0" err="1" smtClean="0"/>
              <a:t>Counsellor</a:t>
            </a:r>
            <a:endParaRPr lang="en-US" sz="2400" u="sng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2498" y="1901718"/>
            <a:ext cx="7504115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 1</a:t>
            </a:r>
            <a:r>
              <a:rPr lang="en-US" sz="2400" baseline="30000" dirty="0" smtClean="0">
                <a:solidFill>
                  <a:schemeClr val="bg1"/>
                </a:solidFill>
              </a:rPr>
              <a:t>st</a:t>
            </a:r>
            <a:r>
              <a:rPr lang="en-US" sz="2400" dirty="0" smtClean="0">
                <a:solidFill>
                  <a:schemeClr val="bg1"/>
                </a:solidFill>
              </a:rPr>
              <a:t> Years will be assigned a Guidance Counsellor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with whom they will work during the year.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400" u="sng" dirty="0" smtClean="0">
                <a:solidFill>
                  <a:schemeClr val="bg1"/>
                </a:solidFill>
              </a:rPr>
              <a:t>Colette </a:t>
            </a:r>
            <a:r>
              <a:rPr lang="en-US" sz="2400" u="sng" dirty="0" err="1" smtClean="0">
                <a:solidFill>
                  <a:schemeClr val="bg1"/>
                </a:solidFill>
              </a:rPr>
              <a:t>Ní</a:t>
            </a:r>
            <a:r>
              <a:rPr lang="en-US" sz="2400" u="sng" dirty="0" smtClean="0">
                <a:solidFill>
                  <a:schemeClr val="bg1"/>
                </a:solidFill>
              </a:rPr>
              <a:t> </a:t>
            </a:r>
            <a:r>
              <a:rPr lang="en-US" sz="2400" u="sng" dirty="0" err="1" smtClean="0">
                <a:solidFill>
                  <a:schemeClr val="bg1"/>
                </a:solidFill>
              </a:rPr>
              <a:t>Mhurchú</a:t>
            </a:r>
            <a:r>
              <a:rPr lang="en-US" sz="2400" u="sng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en-US" sz="2400" u="sng" dirty="0" err="1" smtClean="0">
                <a:solidFill>
                  <a:schemeClr val="bg1"/>
                </a:solidFill>
              </a:rPr>
              <a:t>Comhairleoir</a:t>
            </a:r>
            <a:r>
              <a:rPr lang="en-US" sz="2400" u="sng" dirty="0" smtClean="0">
                <a:solidFill>
                  <a:schemeClr val="bg1"/>
                </a:solidFill>
              </a:rPr>
              <a:t> </a:t>
            </a:r>
            <a:r>
              <a:rPr lang="en-US" sz="2400" u="sng" dirty="0" err="1" smtClean="0">
                <a:solidFill>
                  <a:schemeClr val="bg1"/>
                </a:solidFill>
              </a:rPr>
              <a:t>Gairmtheoireach</a:t>
            </a:r>
            <a:r>
              <a:rPr lang="en-US" sz="2400" u="sng" dirty="0" smtClean="0">
                <a:solidFill>
                  <a:schemeClr val="bg1"/>
                </a:solidFill>
              </a:rPr>
              <a:t> 1AG 2019-20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Ranganna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Beaga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rith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bliana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Aithne</a:t>
            </a:r>
            <a:r>
              <a:rPr lang="en-US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</a:rPr>
              <a:t>chur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orthu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Deis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acu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plé</a:t>
            </a:r>
            <a:r>
              <a:rPr lang="en-US" sz="2400" dirty="0" smtClean="0">
                <a:solidFill>
                  <a:schemeClr val="bg1"/>
                </a:solidFill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</a:rPr>
              <a:t>dhéanamh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Forbairt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scileanna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pearsanta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sóisialta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agus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acadúla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 algn="ctr"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One on one sessions available </a:t>
            </a:r>
          </a:p>
          <a:p>
            <a:pPr algn="ctr"/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188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28334"/>
            <a:ext cx="7583487" cy="1044388"/>
          </a:xfrm>
        </p:spPr>
        <p:txBody>
          <a:bodyPr/>
          <a:lstStyle/>
          <a:p>
            <a:r>
              <a:rPr lang="en-US" b="1" u="sng" dirty="0" err="1" smtClean="0"/>
              <a:t>Cumarsáid</a:t>
            </a:r>
            <a:r>
              <a:rPr lang="en-US" b="1" u="sng" dirty="0" smtClean="0"/>
              <a:t>:</a:t>
            </a:r>
            <a:endParaRPr lang="en-US" b="1" u="sng" dirty="0"/>
          </a:p>
        </p:txBody>
      </p:sp>
      <p:sp>
        <p:nvSpPr>
          <p:cNvPr id="3" name="Rectangle 2"/>
          <p:cNvSpPr/>
          <p:nvPr/>
        </p:nvSpPr>
        <p:spPr>
          <a:xfrm>
            <a:off x="909460" y="1284324"/>
            <a:ext cx="775194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chemeClr val="bg1"/>
                </a:solidFill>
              </a:rPr>
              <a:t>An </a:t>
            </a:r>
            <a:r>
              <a:rPr lang="en-US" sz="2800" u="sng" dirty="0" err="1">
                <a:solidFill>
                  <a:schemeClr val="bg1"/>
                </a:solidFill>
              </a:rPr>
              <a:t>Príomhoide</a:t>
            </a:r>
            <a:r>
              <a:rPr lang="en-US" sz="2800" u="sng" dirty="0">
                <a:solidFill>
                  <a:schemeClr val="bg1"/>
                </a:solidFill>
              </a:rPr>
              <a:t> &amp; An </a:t>
            </a:r>
            <a:r>
              <a:rPr lang="en-US" sz="2800" u="sng" dirty="0" err="1">
                <a:solidFill>
                  <a:schemeClr val="bg1"/>
                </a:solidFill>
              </a:rPr>
              <a:t>Leasphríomhoide</a:t>
            </a:r>
            <a:r>
              <a:rPr lang="en-US" sz="2800" u="sng" dirty="0">
                <a:solidFill>
                  <a:schemeClr val="bg1"/>
                </a:solidFill>
              </a:rPr>
              <a:t>: </a:t>
            </a:r>
            <a:endParaRPr lang="en-US" sz="2800" u="sng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Principal </a:t>
            </a:r>
            <a:r>
              <a:rPr lang="en-US" sz="2400" dirty="0">
                <a:solidFill>
                  <a:schemeClr val="bg1"/>
                </a:solidFill>
              </a:rPr>
              <a:t>&amp; </a:t>
            </a:r>
            <a:r>
              <a:rPr lang="en-US" sz="2400" dirty="0" smtClean="0">
                <a:solidFill>
                  <a:schemeClr val="bg1"/>
                </a:solidFill>
              </a:rPr>
              <a:t>Vice-Principal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VSWare</a:t>
            </a:r>
            <a:r>
              <a:rPr lang="en-US" sz="2400" dirty="0">
                <a:solidFill>
                  <a:schemeClr val="bg1"/>
                </a:solidFill>
              </a:rPr>
              <a:t> – online portal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Contact </a:t>
            </a:r>
            <a:r>
              <a:rPr lang="en-US" sz="2800" dirty="0">
                <a:solidFill>
                  <a:schemeClr val="bg1"/>
                </a:solidFill>
              </a:rPr>
              <a:t>can be made with Teachers, Year Head and </a:t>
            </a:r>
            <a:r>
              <a:rPr lang="en-US" sz="2800" dirty="0" err="1">
                <a:solidFill>
                  <a:schemeClr val="bg1"/>
                </a:solidFill>
              </a:rPr>
              <a:t>Príomhoide</a:t>
            </a:r>
            <a:r>
              <a:rPr lang="en-US" sz="2800" dirty="0">
                <a:solidFill>
                  <a:schemeClr val="bg1"/>
                </a:solidFill>
              </a:rPr>
              <a:t> or </a:t>
            </a:r>
            <a:r>
              <a:rPr lang="en-US" sz="2800" dirty="0" err="1">
                <a:solidFill>
                  <a:schemeClr val="bg1"/>
                </a:solidFill>
              </a:rPr>
              <a:t>Leasphríomhoide</a:t>
            </a:r>
            <a:r>
              <a:rPr lang="en-US" sz="2800" dirty="0">
                <a:solidFill>
                  <a:schemeClr val="bg1"/>
                </a:solidFill>
              </a:rPr>
              <a:t> by arranging a call-back or </a:t>
            </a:r>
            <a:r>
              <a:rPr lang="en-US" sz="2800" b="1" u="sng" dirty="0">
                <a:solidFill>
                  <a:schemeClr val="bg1"/>
                </a:solidFill>
              </a:rPr>
              <a:t>making an appointment </a:t>
            </a:r>
            <a:r>
              <a:rPr lang="en-US" sz="2800" dirty="0">
                <a:solidFill>
                  <a:schemeClr val="bg1"/>
                </a:solidFill>
              </a:rPr>
              <a:t>through the school office.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457200" indent="-457200">
              <a:buFontTx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Tx/>
              <a:buChar char="•"/>
            </a:pPr>
            <a:endParaRPr lang="en-US" sz="28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30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Curaclam</a:t>
            </a:r>
            <a:r>
              <a:rPr lang="en-US" b="1" dirty="0" smtClean="0"/>
              <a:t> – An </a:t>
            </a:r>
            <a:r>
              <a:rPr lang="en-US" b="1" dirty="0" err="1" smtClean="0"/>
              <a:t>tSraith</a:t>
            </a:r>
            <a:r>
              <a:rPr lang="en-US" b="1" dirty="0" smtClean="0"/>
              <a:t> </a:t>
            </a:r>
            <a:r>
              <a:rPr lang="en-US" b="1" dirty="0" err="1" smtClean="0"/>
              <a:t>Sóisearach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34888"/>
            <a:ext cx="3970784" cy="2549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3192" lvl="1" indent="0">
              <a:buFont typeface="Wingdings 2" pitchFamily="18" charset="2"/>
              <a:buNone/>
            </a:pPr>
            <a:endParaRPr lang="en-IE" sz="12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Gaeilge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English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Mathematics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French/Spanish</a:t>
            </a:r>
          </a:p>
          <a:p>
            <a:pPr marL="282575" lvl="1" indent="-282575">
              <a:lnSpc>
                <a:spcPct val="90000"/>
              </a:lnSpc>
              <a:spcBef>
                <a:spcPts val="2000"/>
              </a:spcBef>
            </a:pPr>
            <a:endParaRPr lang="en-US" sz="3600" dirty="0" smtClean="0"/>
          </a:p>
          <a:p>
            <a:pPr marL="282575" lvl="1" indent="-282575">
              <a:lnSpc>
                <a:spcPct val="90000"/>
              </a:lnSpc>
              <a:spcBef>
                <a:spcPts val="2000"/>
              </a:spcBef>
            </a:pPr>
            <a:endParaRPr lang="en-US" sz="3600" dirty="0"/>
          </a:p>
          <a:p>
            <a:pPr>
              <a:lnSpc>
                <a:spcPct val="90000"/>
              </a:lnSpc>
            </a:pP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905500" y="1666219"/>
            <a:ext cx="32385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b="1" u="sng" dirty="0" smtClean="0">
                <a:solidFill>
                  <a:schemeClr val="bg1"/>
                </a:solidFill>
              </a:rPr>
              <a:t>Short Courses : </a:t>
            </a:r>
            <a:r>
              <a:rPr lang="en-US" sz="2400" dirty="0" smtClean="0">
                <a:solidFill>
                  <a:schemeClr val="bg1"/>
                </a:solidFill>
              </a:rPr>
              <a:t>Digital Media/Coding</a:t>
            </a:r>
          </a:p>
          <a:p>
            <a:pPr marL="742950" lvl="1" indent="-285750">
              <a:lnSpc>
                <a:spcPct val="90000"/>
              </a:lnSpc>
              <a:buFont typeface="Arial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Religion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2400" b="1" u="sng" dirty="0" smtClean="0">
                <a:solidFill>
                  <a:schemeClr val="bg1"/>
                </a:solidFill>
              </a:rPr>
              <a:t>Wellbeing :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P.E</a:t>
            </a: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CSPE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SPHE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</a:rPr>
              <a:t>Modules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(Study skills, Internet safety, Yoga, Nutrition)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5200" y="1666219"/>
            <a:ext cx="2705100" cy="385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Science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Business </a:t>
            </a:r>
            <a:r>
              <a:rPr lang="en-US" sz="2400" dirty="0" smtClean="0">
                <a:solidFill>
                  <a:schemeClr val="bg1"/>
                </a:solidFill>
              </a:rPr>
              <a:t>Studies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History</a:t>
            </a:r>
          </a:p>
          <a:p>
            <a:pPr marL="285750" lvl="1" indent="-285750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Geography</a:t>
            </a:r>
          </a:p>
          <a:p>
            <a:pPr marL="285750" lvl="1" indent="-285750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Visual Art </a:t>
            </a:r>
          </a:p>
          <a:p>
            <a:pPr marL="285750" lvl="1" indent="-285750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Music </a:t>
            </a:r>
          </a:p>
        </p:txBody>
      </p:sp>
    </p:spTree>
    <p:extLst>
      <p:ext uri="{BB962C8B-B14F-4D97-AF65-F5344CB8AC3E}">
        <p14:creationId xmlns:p14="http://schemas.microsoft.com/office/powerpoint/2010/main" val="284679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463" y="20776"/>
            <a:ext cx="7583487" cy="1044388"/>
          </a:xfrm>
        </p:spPr>
        <p:txBody>
          <a:bodyPr/>
          <a:lstStyle/>
          <a:p>
            <a:r>
              <a:rPr lang="en-IE" dirty="0" smtClean="0"/>
              <a:t>An </a:t>
            </a:r>
            <a:r>
              <a:rPr lang="en-IE" dirty="0" err="1" smtClean="0"/>
              <a:t>Idirbhliain</a:t>
            </a:r>
            <a:r>
              <a:rPr lang="en-IE" dirty="0" smtClean="0"/>
              <a:t> - TY</a:t>
            </a:r>
            <a:endParaRPr lang="en-IE" dirty="0"/>
          </a:p>
        </p:txBody>
      </p:sp>
      <p:grpSp>
        <p:nvGrpSpPr>
          <p:cNvPr id="84" name="Group 83"/>
          <p:cNvGrpSpPr/>
          <p:nvPr/>
        </p:nvGrpSpPr>
        <p:grpSpPr>
          <a:xfrm>
            <a:off x="126763" y="1122455"/>
            <a:ext cx="2086782" cy="5497286"/>
            <a:chOff x="63510" y="0"/>
            <a:chExt cx="2086782" cy="5497286"/>
          </a:xfrm>
        </p:grpSpPr>
        <p:sp>
          <p:nvSpPr>
            <p:cNvPr id="116" name="Rounded Rectangle 115"/>
            <p:cNvSpPr/>
            <p:nvPr/>
          </p:nvSpPr>
          <p:spPr>
            <a:xfrm>
              <a:off x="63510" y="0"/>
              <a:ext cx="2086782" cy="5497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117" name="Rounded Rectangle 4"/>
            <p:cNvSpPr/>
            <p:nvPr/>
          </p:nvSpPr>
          <p:spPr>
            <a:xfrm>
              <a:off x="63510" y="0"/>
              <a:ext cx="2086782" cy="16491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0" kern="1200" dirty="0" smtClean="0"/>
                <a:t>Core Subjects</a:t>
              </a:r>
              <a:endParaRPr lang="en-US" sz="2400" b="0" kern="1200" dirty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0" kern="1200" dirty="0" smtClean="0"/>
                <a:t>Block – Full Year</a:t>
              </a:r>
              <a:endParaRPr lang="en-US" sz="1200" b="0" kern="1200" dirty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0" kern="1200" dirty="0" smtClean="0"/>
                <a:t>(Half Year  - French &amp; Spanish)</a:t>
              </a:r>
              <a:endParaRPr lang="en-US" sz="1100" b="0" kern="12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307347" y="1122455"/>
            <a:ext cx="2086782" cy="5497286"/>
            <a:chOff x="2244094" y="0"/>
            <a:chExt cx="2086782" cy="5497286"/>
          </a:xfrm>
        </p:grpSpPr>
        <p:sp>
          <p:nvSpPr>
            <p:cNvPr id="114" name="Rounded Rectangle 113"/>
            <p:cNvSpPr/>
            <p:nvPr/>
          </p:nvSpPr>
          <p:spPr>
            <a:xfrm>
              <a:off x="2244094" y="0"/>
              <a:ext cx="2086782" cy="5497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115" name="Rounded Rectangle 6"/>
            <p:cNvSpPr/>
            <p:nvPr/>
          </p:nvSpPr>
          <p:spPr>
            <a:xfrm>
              <a:off x="2244094" y="0"/>
              <a:ext cx="2086782" cy="16491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Sampling Subjects</a:t>
              </a:r>
              <a:endParaRPr lang="en-US" sz="2400" kern="1200" dirty="0"/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Block – 4 </a:t>
              </a:r>
              <a:r>
                <a:rPr lang="en-US" sz="1200" dirty="0"/>
                <a:t>W</a:t>
              </a:r>
              <a:r>
                <a:rPr lang="en-US" sz="1200" kern="1200" dirty="0" smtClean="0"/>
                <a:t>eek Rotation</a:t>
              </a:r>
              <a:endParaRPr lang="en-US" sz="800" kern="12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550638" y="1122455"/>
            <a:ext cx="2086782" cy="5497286"/>
            <a:chOff x="4487385" y="0"/>
            <a:chExt cx="2086782" cy="5497286"/>
          </a:xfrm>
        </p:grpSpPr>
        <p:sp>
          <p:nvSpPr>
            <p:cNvPr id="112" name="Rounded Rectangle 111"/>
            <p:cNvSpPr/>
            <p:nvPr/>
          </p:nvSpPr>
          <p:spPr>
            <a:xfrm>
              <a:off x="4487385" y="0"/>
              <a:ext cx="2086782" cy="5497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113" name="Rounded Rectangle 8"/>
            <p:cNvSpPr/>
            <p:nvPr/>
          </p:nvSpPr>
          <p:spPr>
            <a:xfrm>
              <a:off x="4487385" y="0"/>
              <a:ext cx="2086782" cy="16491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kern="1200" dirty="0" smtClean="0"/>
                <a:t>Modules</a:t>
              </a:r>
              <a:endParaRPr lang="en-US" sz="3200" kern="1200" dirty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Block  - 7 Week Rotation</a:t>
              </a:r>
              <a:endParaRPr lang="en-US" sz="1400" kern="1200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15059" y="2695331"/>
            <a:ext cx="1768306" cy="3573235"/>
            <a:chOff x="160040" y="1649185"/>
            <a:chExt cx="1768306" cy="3573235"/>
          </a:xfrm>
        </p:grpSpPr>
        <p:sp>
          <p:nvSpPr>
            <p:cNvPr id="110" name="Rounded Rectangle 109"/>
            <p:cNvSpPr/>
            <p:nvPr/>
          </p:nvSpPr>
          <p:spPr>
            <a:xfrm>
              <a:off x="160040" y="1649185"/>
              <a:ext cx="1768306" cy="3573235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111" name="Rounded Rectangle 4"/>
            <p:cNvSpPr/>
            <p:nvPr/>
          </p:nvSpPr>
          <p:spPr>
            <a:xfrm>
              <a:off x="211832" y="1700977"/>
              <a:ext cx="1664722" cy="34696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err="1" smtClean="0"/>
                <a:t>Gaeilge</a:t>
              </a:r>
              <a:r>
                <a:rPr lang="en-US" sz="1600" dirty="0" smtClean="0"/>
                <a:t>	</a:t>
              </a:r>
              <a:endParaRPr lang="en-US" sz="1600" kern="1200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English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Mathematics</a:t>
              </a:r>
              <a:endParaRPr lang="en-US" sz="1600" kern="1200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French</a:t>
              </a:r>
              <a:endParaRPr lang="en-US" sz="1600" kern="1200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Spanish</a:t>
              </a:r>
              <a:endParaRPr lang="en-US" sz="1600" kern="1200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Physical Education</a:t>
              </a:r>
              <a:endParaRPr lang="en-US" sz="1600" kern="12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507791" y="2695801"/>
            <a:ext cx="1669426" cy="1079996"/>
            <a:chOff x="2452772" y="1649655"/>
            <a:chExt cx="1669426" cy="1079996"/>
          </a:xfrm>
        </p:grpSpPr>
        <p:sp>
          <p:nvSpPr>
            <p:cNvPr id="108" name="Rounded Rectangle 107"/>
            <p:cNvSpPr/>
            <p:nvPr/>
          </p:nvSpPr>
          <p:spPr>
            <a:xfrm>
              <a:off x="2452772" y="1649655"/>
              <a:ext cx="1669426" cy="1079996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109" name="Rounded Rectangle 6"/>
            <p:cNvSpPr/>
            <p:nvPr/>
          </p:nvSpPr>
          <p:spPr>
            <a:xfrm>
              <a:off x="2484404" y="1681287"/>
              <a:ext cx="1606162" cy="1016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Biology 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Accounting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rgbClr val="000000"/>
                  </a:solidFill>
                </a:rPr>
                <a:t>E</a:t>
              </a:r>
              <a:r>
                <a:rPr lang="en-US" sz="1200" kern="1200" dirty="0" smtClean="0">
                  <a:solidFill>
                    <a:srgbClr val="000000"/>
                  </a:solidFill>
                </a:rPr>
                <a:t>conomics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507791" y="3941951"/>
            <a:ext cx="1669426" cy="1079996"/>
            <a:chOff x="2452772" y="2895805"/>
            <a:chExt cx="1669426" cy="1079996"/>
          </a:xfrm>
        </p:grpSpPr>
        <p:sp>
          <p:nvSpPr>
            <p:cNvPr id="106" name="Rounded Rectangle 105"/>
            <p:cNvSpPr/>
            <p:nvPr/>
          </p:nvSpPr>
          <p:spPr>
            <a:xfrm>
              <a:off x="2452772" y="2895805"/>
              <a:ext cx="1669426" cy="1079996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107" name="Rounded Rectangle 8"/>
            <p:cNvSpPr/>
            <p:nvPr/>
          </p:nvSpPr>
          <p:spPr>
            <a:xfrm>
              <a:off x="2484404" y="2927437"/>
              <a:ext cx="1606162" cy="1016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Music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Physics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rgbClr val="000000"/>
                  </a:solidFill>
                </a:rPr>
                <a:t>Business</a:t>
              </a:r>
              <a:endParaRPr lang="en-US" sz="12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507791" y="5188101"/>
            <a:ext cx="1669426" cy="1079996"/>
            <a:chOff x="2452772" y="4141955"/>
            <a:chExt cx="1669426" cy="1079996"/>
          </a:xfrm>
        </p:grpSpPr>
        <p:sp>
          <p:nvSpPr>
            <p:cNvPr id="104" name="Rounded Rectangle 103"/>
            <p:cNvSpPr/>
            <p:nvPr/>
          </p:nvSpPr>
          <p:spPr>
            <a:xfrm>
              <a:off x="2452772" y="4141955"/>
              <a:ext cx="1669426" cy="1079996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105" name="Rounded Rectangle 10"/>
            <p:cNvSpPr/>
            <p:nvPr/>
          </p:nvSpPr>
          <p:spPr>
            <a:xfrm>
              <a:off x="2484404" y="4173587"/>
              <a:ext cx="1606162" cy="1016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History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Geography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Chemistry</a:t>
              </a:r>
              <a:endParaRPr lang="en-US" sz="12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751082" y="2695801"/>
            <a:ext cx="1669426" cy="1079996"/>
            <a:chOff x="4696063" y="1649655"/>
            <a:chExt cx="1669426" cy="1079996"/>
          </a:xfrm>
        </p:grpSpPr>
        <p:sp>
          <p:nvSpPr>
            <p:cNvPr id="102" name="Rounded Rectangle 101"/>
            <p:cNvSpPr/>
            <p:nvPr/>
          </p:nvSpPr>
          <p:spPr>
            <a:xfrm>
              <a:off x="4696063" y="1649655"/>
              <a:ext cx="1669426" cy="1079996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103" name="Rounded Rectangle 12"/>
            <p:cNvSpPr/>
            <p:nvPr/>
          </p:nvSpPr>
          <p:spPr>
            <a:xfrm>
              <a:off x="4727695" y="1681287"/>
              <a:ext cx="1606162" cy="1016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Journalism	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Health &amp; Safety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GAA Coaching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Latin</a:t>
              </a:r>
              <a:endParaRPr lang="en-US" sz="12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751082" y="3941951"/>
            <a:ext cx="1669426" cy="1079996"/>
            <a:chOff x="4696063" y="2895805"/>
            <a:chExt cx="1669426" cy="1079996"/>
          </a:xfrm>
        </p:grpSpPr>
        <p:sp>
          <p:nvSpPr>
            <p:cNvPr id="100" name="Rounded Rectangle 99"/>
            <p:cNvSpPr/>
            <p:nvPr/>
          </p:nvSpPr>
          <p:spPr>
            <a:xfrm>
              <a:off x="4696063" y="2895805"/>
              <a:ext cx="1669426" cy="1079996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101" name="Rounded Rectangle 14"/>
            <p:cNvSpPr/>
            <p:nvPr/>
          </p:nvSpPr>
          <p:spPr>
            <a:xfrm>
              <a:off x="4727695" y="2927437"/>
              <a:ext cx="1606162" cy="1016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 smtClean="0">
                  <a:solidFill>
                    <a:srgbClr val="000000"/>
                  </a:solidFill>
                </a:rPr>
                <a:t>Genetics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Electronics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>
                  <a:solidFill>
                    <a:srgbClr val="000000"/>
                  </a:solidFill>
                </a:rPr>
                <a:t>Yoga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Cooking</a:t>
              </a:r>
              <a:endParaRPr lang="en-US" sz="12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751082" y="5188101"/>
            <a:ext cx="1669426" cy="1079996"/>
            <a:chOff x="4696063" y="4141955"/>
            <a:chExt cx="1669426" cy="1079996"/>
          </a:xfrm>
        </p:grpSpPr>
        <p:sp>
          <p:nvSpPr>
            <p:cNvPr id="98" name="Rounded Rectangle 97"/>
            <p:cNvSpPr/>
            <p:nvPr/>
          </p:nvSpPr>
          <p:spPr>
            <a:xfrm>
              <a:off x="4696063" y="4141955"/>
              <a:ext cx="1669426" cy="1079996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99" name="Rounded Rectangle 16"/>
            <p:cNvSpPr/>
            <p:nvPr/>
          </p:nvSpPr>
          <p:spPr>
            <a:xfrm>
              <a:off x="4727695" y="4173587"/>
              <a:ext cx="1606162" cy="1016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22860" rIns="30480" bIns="228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Art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Classical Studies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Health &amp; Sports Studies</a:t>
              </a:r>
              <a:endParaRPr lang="en-US" sz="1200" kern="1200" dirty="0">
                <a:solidFill>
                  <a:srgbClr val="0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rgbClr val="000000"/>
                  </a:solidFill>
                </a:rPr>
                <a:t>Baking</a:t>
              </a:r>
              <a:endParaRPr lang="en-US" sz="12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930454" y="1041817"/>
            <a:ext cx="2086782" cy="5577924"/>
            <a:chOff x="4487385" y="-80638"/>
            <a:chExt cx="2086782" cy="5577924"/>
          </a:xfrm>
        </p:grpSpPr>
        <p:sp>
          <p:nvSpPr>
            <p:cNvPr id="96" name="Rounded Rectangle 95"/>
            <p:cNvSpPr/>
            <p:nvPr/>
          </p:nvSpPr>
          <p:spPr>
            <a:xfrm>
              <a:off x="4487385" y="0"/>
              <a:ext cx="2086782" cy="549728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IE"/>
            </a:p>
          </p:txBody>
        </p:sp>
        <p:sp>
          <p:nvSpPr>
            <p:cNvPr id="97" name="Rounded Rectangle 8"/>
            <p:cNvSpPr/>
            <p:nvPr/>
          </p:nvSpPr>
          <p:spPr>
            <a:xfrm>
              <a:off x="4487385" y="-80638"/>
              <a:ext cx="2086782" cy="13557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dirty="0" smtClean="0"/>
                <a:t>Calendar</a:t>
              </a:r>
              <a:endParaRPr lang="en-US" sz="3200" kern="1200" dirty="0"/>
            </a:p>
          </p:txBody>
        </p:sp>
      </p:grpSp>
      <p:sp>
        <p:nvSpPr>
          <p:cNvPr id="95" name="Rounded Rectangle 4"/>
          <p:cNvSpPr/>
          <p:nvPr/>
        </p:nvSpPr>
        <p:spPr>
          <a:xfrm>
            <a:off x="6930454" y="2449366"/>
            <a:ext cx="1916400" cy="346965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640" tIns="30480" rIns="40640" bIns="30480" numCol="1" spcCol="1270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 smtClean="0">
              <a:solidFill>
                <a:srgbClr val="04516D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>
              <a:solidFill>
                <a:srgbClr val="04516D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 smtClean="0">
              <a:solidFill>
                <a:srgbClr val="04516D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04516D"/>
                </a:solidFill>
              </a:rPr>
              <a:t>Drama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04516D"/>
                </a:solidFill>
              </a:rPr>
              <a:t>Activity Trip – Delphi Mountain Resort	</a:t>
            </a:r>
            <a:endParaRPr lang="en-US" sz="1400" b="1" kern="1200" dirty="0">
              <a:solidFill>
                <a:srgbClr val="04516D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04516D"/>
                </a:solidFill>
              </a:rPr>
              <a:t>Work Experience</a:t>
            </a:r>
            <a:endParaRPr lang="en-US" sz="1400" b="1" kern="1200" dirty="0" smtClean="0">
              <a:solidFill>
                <a:srgbClr val="04516D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04516D"/>
                </a:solidFill>
              </a:rPr>
              <a:t>Age Action Computer </a:t>
            </a:r>
            <a:r>
              <a:rPr lang="en-US" sz="1400" b="1" kern="1200" dirty="0" err="1" smtClean="0">
                <a:solidFill>
                  <a:srgbClr val="04516D"/>
                </a:solidFill>
              </a:rPr>
              <a:t>Programme</a:t>
            </a:r>
            <a:endParaRPr lang="en-US" sz="1400" b="1" kern="1200" dirty="0">
              <a:solidFill>
                <a:srgbClr val="04516D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04516D"/>
                </a:solidFill>
              </a:rPr>
              <a:t>First Aid Course</a:t>
            </a:r>
            <a:endParaRPr lang="en-US" sz="1400" b="1" kern="1200" dirty="0">
              <a:solidFill>
                <a:srgbClr val="04516D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04516D"/>
                </a:solidFill>
              </a:rPr>
              <a:t>Mental Health Workshop</a:t>
            </a:r>
            <a:endParaRPr lang="en-US" sz="1400" b="1" kern="1200" dirty="0">
              <a:solidFill>
                <a:srgbClr val="04516D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err="1" smtClean="0">
                <a:solidFill>
                  <a:srgbClr val="04516D"/>
                </a:solidFill>
              </a:rPr>
              <a:t>ePortfolio</a:t>
            </a:r>
            <a:endParaRPr lang="en-US" sz="1400" b="1" kern="1200" dirty="0" smtClean="0">
              <a:solidFill>
                <a:srgbClr val="04516D"/>
              </a:solidFill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04516D"/>
                </a:solidFill>
              </a:rPr>
              <a:t>Robotics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 smtClean="0">
                <a:solidFill>
                  <a:srgbClr val="04516D"/>
                </a:solidFill>
              </a:rPr>
              <a:t>Unfinished Book of Poetry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04516D"/>
                </a:solidFill>
              </a:rPr>
              <a:t>Creative Engagement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04516D"/>
                </a:solidFill>
              </a:rPr>
              <a:t>Public Speaking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04516D"/>
                </a:solidFill>
              </a:rPr>
              <a:t>Composer in the Classroom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smtClean="0">
                <a:solidFill>
                  <a:srgbClr val="04516D"/>
                </a:solidFill>
              </a:rPr>
              <a:t>Driver Theory Prep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 smtClean="0"/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34589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62" y="-162300"/>
            <a:ext cx="7583487" cy="1044388"/>
          </a:xfrm>
        </p:spPr>
        <p:txBody>
          <a:bodyPr/>
          <a:lstStyle/>
          <a:p>
            <a:pPr algn="ctr"/>
            <a:r>
              <a:rPr lang="en-US" b="1" u="sng" dirty="0" err="1" smtClean="0"/>
              <a:t>Eischuraclair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86362" y="785115"/>
            <a:ext cx="862211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solidFill>
                  <a:srgbClr val="FFFFFF"/>
                </a:solidFill>
              </a:rPr>
              <a:t>Spórt</a:t>
            </a:r>
            <a:r>
              <a:rPr lang="en-US" sz="2400" dirty="0" smtClean="0">
                <a:solidFill>
                  <a:srgbClr val="FFFFFF"/>
                </a:solidFill>
              </a:rPr>
              <a:t>  - </a:t>
            </a:r>
            <a:r>
              <a:rPr lang="en-US" sz="2400" dirty="0" err="1" smtClean="0">
                <a:solidFill>
                  <a:srgbClr val="FFFFFF"/>
                </a:solidFill>
              </a:rPr>
              <a:t>iománaíocht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camógaíocht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cispheil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peil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Ghaelach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luthchleasaíocht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solidFill>
                  <a:srgbClr val="FFFFFF"/>
                </a:solidFill>
              </a:rPr>
              <a:t>Ceol</a:t>
            </a:r>
            <a:r>
              <a:rPr lang="en-US" sz="2400" dirty="0" smtClean="0">
                <a:solidFill>
                  <a:srgbClr val="FFFFFF"/>
                </a:solidFill>
              </a:rPr>
              <a:t> – School choir, </a:t>
            </a:r>
            <a:r>
              <a:rPr lang="en-US" sz="2400" dirty="0" err="1" smtClean="0">
                <a:solidFill>
                  <a:srgbClr val="FFFFFF"/>
                </a:solidFill>
              </a:rPr>
              <a:t>Scléip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uirlisí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ceoil</a:t>
            </a:r>
            <a:r>
              <a:rPr lang="en-US" sz="2400" dirty="0" smtClean="0">
                <a:solidFill>
                  <a:srgbClr val="FFFFFF"/>
                </a:solidFill>
              </a:rPr>
              <a:t>, </a:t>
            </a:r>
            <a:r>
              <a:rPr lang="en-US" sz="2400" dirty="0" err="1" smtClean="0">
                <a:solidFill>
                  <a:srgbClr val="FFFFFF"/>
                </a:solidFill>
              </a:rPr>
              <a:t>ceoldráma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na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err="1" smtClean="0">
                <a:solidFill>
                  <a:srgbClr val="FFFFFF"/>
                </a:solidFill>
              </a:rPr>
              <a:t>scoile</a:t>
            </a:r>
            <a:endParaRPr lang="en-US" sz="2400" dirty="0" smtClean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Public Speaking – Debating, Public Speaking Competitions, Poetry Aloud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Computer Club – Coding, Gaming, Competitions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solidFill>
                  <a:srgbClr val="FFFFFF"/>
                </a:solidFill>
              </a:rPr>
              <a:t>Eolaíocht</a:t>
            </a:r>
            <a:r>
              <a:rPr lang="en-US" sz="2400" dirty="0" smtClean="0">
                <a:solidFill>
                  <a:srgbClr val="FFFFFF"/>
                </a:solidFill>
              </a:rPr>
              <a:t> – Young Scientist, </a:t>
            </a:r>
            <a:r>
              <a:rPr lang="en-US" sz="2400" dirty="0" err="1" smtClean="0">
                <a:solidFill>
                  <a:srgbClr val="FFFFFF"/>
                </a:solidFill>
              </a:rPr>
              <a:t>SciFest</a:t>
            </a:r>
            <a:endParaRPr lang="en-US" sz="2400" dirty="0" smtClean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 smtClean="0">
                <a:solidFill>
                  <a:srgbClr val="FFFFFF"/>
                </a:solidFill>
              </a:rPr>
              <a:t>Ealaíon</a:t>
            </a:r>
            <a:r>
              <a:rPr lang="en-US" sz="2400" dirty="0" smtClean="0">
                <a:solidFill>
                  <a:srgbClr val="FFFFFF"/>
                </a:solidFill>
              </a:rPr>
              <a:t> – Creative Engagement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Mata – 1</a:t>
            </a:r>
            <a:r>
              <a:rPr lang="en-US" sz="2400" baseline="30000" dirty="0" smtClean="0">
                <a:solidFill>
                  <a:srgbClr val="FFFFFF"/>
                </a:solidFill>
              </a:rPr>
              <a:t>st</a:t>
            </a:r>
            <a:r>
              <a:rPr lang="en-US" sz="2400" dirty="0" smtClean="0">
                <a:solidFill>
                  <a:srgbClr val="FFFFFF"/>
                </a:solidFill>
              </a:rPr>
              <a:t> Year </a:t>
            </a:r>
            <a:r>
              <a:rPr lang="en-US" sz="2400" dirty="0" err="1" smtClean="0">
                <a:solidFill>
                  <a:srgbClr val="FFFFFF"/>
                </a:solidFill>
              </a:rPr>
              <a:t>Maths</a:t>
            </a:r>
            <a:r>
              <a:rPr lang="en-US" sz="2400" dirty="0" smtClean="0">
                <a:solidFill>
                  <a:srgbClr val="FFFFFF"/>
                </a:solidFill>
              </a:rPr>
              <a:t> Competition, Pi Quiz, Team Math</a:t>
            </a:r>
          </a:p>
          <a:p>
            <a:endParaRPr lang="en-US" sz="4400" i="1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20004354">
            <a:off x="4927088" y="4793019"/>
            <a:ext cx="42851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Encouragement!!</a:t>
            </a:r>
            <a:endParaRPr lang="en-US" sz="4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029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12887</TotalTime>
  <Words>1036</Words>
  <Application>Microsoft Office PowerPoint</Application>
  <PresentationFormat>On-screen Show (4:3)</PresentationFormat>
  <Paragraphs>247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Revolution</vt:lpstr>
      <vt:lpstr>Gaelcholáiste Mhuire A.G.</vt:lpstr>
      <vt:lpstr>An Bhliainghrúpa</vt:lpstr>
      <vt:lpstr>Áiseanna na Scoile</vt:lpstr>
      <vt:lpstr>Cumarsáid - Communication</vt:lpstr>
      <vt:lpstr>Cumarsáid - Communication</vt:lpstr>
      <vt:lpstr>Cumarsáid:</vt:lpstr>
      <vt:lpstr>Curaclam – An tSraith Sóisearach</vt:lpstr>
      <vt:lpstr>An Idirbhliain - TY</vt:lpstr>
      <vt:lpstr>Eischuraclair</vt:lpstr>
      <vt:lpstr>Leagan Amach an Lae</vt:lpstr>
      <vt:lpstr>Meitheal</vt:lpstr>
      <vt:lpstr>Ár gCaigdeáin – Our Standards</vt:lpstr>
      <vt:lpstr>Ár gCaigdeáin – Our Standards</vt:lpstr>
      <vt:lpstr>Ár gCaigdeáin – Our Standards</vt:lpstr>
      <vt:lpstr>Ár gCaigdeáin – Our Standards</vt:lpstr>
      <vt:lpstr>Ár gCaigdeáin – Our Standards</vt:lpstr>
      <vt:lpstr>Ár gCaigdeáin – Our Standards</vt:lpstr>
      <vt:lpstr>Buntáistí DEIS</vt:lpstr>
      <vt:lpstr>Mar thuismitheoir/chaomhnóir…?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Gaelcholáiste Mhuire A.G.</dc:title>
  <dc:creator>Michelle Murphy</dc:creator>
  <cp:lastModifiedBy>Ciara Ní Mhaolagáin</cp:lastModifiedBy>
  <cp:revision>41</cp:revision>
  <cp:lastPrinted>2019-05-16T16:40:51Z</cp:lastPrinted>
  <dcterms:created xsi:type="dcterms:W3CDTF">2019-05-08T20:53:24Z</dcterms:created>
  <dcterms:modified xsi:type="dcterms:W3CDTF">2019-05-23T11:44:25Z</dcterms:modified>
</cp:coreProperties>
</file>